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73" r:id="rId2"/>
    <p:sldId id="268" r:id="rId3"/>
  </p:sldIdLst>
  <p:sldSz cx="9144000" cy="5715000" type="screen16x1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71B7F7"/>
    <a:srgbClr val="F68222"/>
    <a:srgbClr val="008A00"/>
    <a:srgbClr val="CCCCFF"/>
    <a:srgbClr val="00CC99"/>
    <a:srgbClr val="A4FA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41" d="100"/>
          <a:sy n="141" d="100"/>
        </p:scale>
        <p:origin x="-822" y="18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976BC-D2C8-4838-B348-BD2988D52096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F8F7B-9778-4A29-B068-7EA3F488F8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324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F5979-0726-4A1C-B7C9-B305E7F7145D}" type="datetime1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4518-49FF-47E7-8C66-97BCEEB7DB52}" type="datetime1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B93F-1B68-4A72-872A-15C5D09BDE18}" type="datetime1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595D-C008-4932-87B1-EB5DEBBA23A0}" type="datetime1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6134-B25C-4C3C-A3AC-51DA6654349F}" type="datetime1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E12A-33DE-49F7-93D8-35DCE2DFC90C}" type="datetime1">
              <a:rPr lang="ru-RU" smtClean="0"/>
              <a:pPr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5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DC340-2B37-4FB6-9059-48302CCB0FF6}" type="datetime1">
              <a:rPr lang="ru-RU" smtClean="0"/>
              <a:pPr/>
              <a:t>22.09.2020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5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D922-21AF-44E3-8987-A653A6019B5F}" type="datetime1">
              <a:rPr lang="ru-RU" smtClean="0"/>
              <a:pPr/>
              <a:t>22.09.2020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5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FAF0-DB5F-4BBE-B273-F37FF4B52042}" type="datetime1">
              <a:rPr lang="ru-RU" smtClean="0"/>
              <a:pPr/>
              <a:t>22.09.2020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5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17A4-77E1-4450-AC6C-5E881CF36938}" type="datetime1">
              <a:rPr lang="ru-RU" smtClean="0"/>
              <a:pPr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5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EC4-E2D3-4A02-BFE6-30CE724E2ECF}" type="datetime1">
              <a:rPr lang="ru-RU" smtClean="0"/>
              <a:pPr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5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81541-AED1-4E6A-80F1-229F1AFA47CA}" type="datetime1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2063B2B7-C478-4391-B90F-3C7A27EF267A}"/>
              </a:ext>
            </a:extLst>
          </p:cNvPr>
          <p:cNvCxnSpPr>
            <a:cxnSpLocks/>
          </p:cNvCxnSpPr>
          <p:nvPr/>
        </p:nvCxnSpPr>
        <p:spPr>
          <a:xfrm>
            <a:off x="104622" y="978066"/>
            <a:ext cx="8839200" cy="1547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9" name="Picture 11">
            <a:extLst>
              <a:ext uri="{FF2B5EF4-FFF2-40B4-BE49-F238E27FC236}">
                <a16:creationId xmlns="" xmlns:a16="http://schemas.microsoft.com/office/drawing/2014/main" id="{28F021B5-CEF6-49FC-9221-FBD9A8C2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936"/>
          <a:stretch>
            <a:fillRect/>
          </a:stretch>
        </p:blipFill>
        <p:spPr bwMode="auto">
          <a:xfrm>
            <a:off x="1197" y="121196"/>
            <a:ext cx="5530454" cy="77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2">
            <a:extLst>
              <a:ext uri="{FF2B5EF4-FFF2-40B4-BE49-F238E27FC236}">
                <a16:creationId xmlns="" xmlns:a16="http://schemas.microsoft.com/office/drawing/2014/main" id="{3C7C49F9-FE8A-401B-99D5-1A8069015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7471" y="199095"/>
            <a:ext cx="6303169" cy="701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571" tIns="42786" rIns="85571" bIns="42786">
            <a:spAutoFit/>
          </a:bodyPr>
          <a:lstStyle>
            <a:lvl1pPr marL="673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1238" indent="1588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38438" indent="1588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5638" indent="1588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2838" indent="1588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ru-RU" alt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КАДРОВАЯ ПОТРЕБНОСТЬ ЭКОНОМИКИ КРАСНОЯРСКОГО КРАЯ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71050E69-8E6E-4F9E-A458-985100BFC7BF}"/>
              </a:ext>
            </a:extLst>
          </p:cNvPr>
          <p:cNvSpPr/>
          <p:nvPr/>
        </p:nvSpPr>
        <p:spPr>
          <a:xfrm>
            <a:off x="187548" y="1273324"/>
            <a:ext cx="43955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400" b="1" dirty="0">
                <a:solidFill>
                  <a:schemeClr val="tx2">
                    <a:lumMod val="50000"/>
                  </a:schemeClr>
                </a:solidFill>
              </a:rPr>
              <a:t>ПРОГНОЗ ДОПОЛНИТЕЛЬНОЙ КАДРОВОЙ </a:t>
            </a:r>
            <a:r>
              <a:rPr lang="ru-RU" altLang="ru-RU" sz="1400" b="1" dirty="0" smtClean="0">
                <a:solidFill>
                  <a:schemeClr val="tx2">
                    <a:lumMod val="50000"/>
                  </a:schemeClr>
                </a:solidFill>
              </a:rPr>
              <a:t>ПОТРЕБНОСТИ ЭКОНОМИКИ </a:t>
            </a:r>
            <a:r>
              <a:rPr lang="ru-RU" altLang="ru-RU" sz="1400" b="1" dirty="0">
                <a:solidFill>
                  <a:schemeClr val="tx2">
                    <a:lumMod val="50000"/>
                  </a:schemeClr>
                </a:solidFill>
              </a:rPr>
              <a:t>КРАЯ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DEAFB17D-8755-42B0-896C-26476B7C2C6B}"/>
              </a:ext>
            </a:extLst>
          </p:cNvPr>
          <p:cNvCxnSpPr>
            <a:cxnSpLocks/>
          </p:cNvCxnSpPr>
          <p:nvPr/>
        </p:nvCxnSpPr>
        <p:spPr>
          <a:xfrm>
            <a:off x="351347" y="4463022"/>
            <a:ext cx="425737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Овал 14">
            <a:extLst>
              <a:ext uri="{FF2B5EF4-FFF2-40B4-BE49-F238E27FC236}">
                <a16:creationId xmlns="" xmlns:a16="http://schemas.microsoft.com/office/drawing/2014/main" id="{C9B2A522-981B-4A31-8921-F439B8547664}"/>
              </a:ext>
            </a:extLst>
          </p:cNvPr>
          <p:cNvSpPr/>
          <p:nvPr/>
        </p:nvSpPr>
        <p:spPr>
          <a:xfrm>
            <a:off x="4524222" y="4408464"/>
            <a:ext cx="144016" cy="144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BEF92D2C-5248-4BE7-9F36-6954FCE6D423}"/>
              </a:ext>
            </a:extLst>
          </p:cNvPr>
          <p:cNvSpPr/>
          <p:nvPr/>
        </p:nvSpPr>
        <p:spPr>
          <a:xfrm>
            <a:off x="167964" y="4109454"/>
            <a:ext cx="5725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2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15,8%</a:t>
            </a:r>
            <a:endParaRPr lang="ru-RU" sz="1200" dirty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62AF123-DD87-4AFA-847E-A872914C663B}"/>
              </a:ext>
            </a:extLst>
          </p:cNvPr>
          <p:cNvSpPr/>
          <p:nvPr/>
        </p:nvSpPr>
        <p:spPr>
          <a:xfrm>
            <a:off x="1089245" y="4648739"/>
            <a:ext cx="10086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Обрабатывающие </a:t>
            </a:r>
            <a:r>
              <a:rPr lang="ru-RU" sz="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производства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="" xmlns:a16="http://schemas.microsoft.com/office/drawing/2014/main" id="{5BEDF87E-4C59-484D-9114-8EDD39F87F4A}"/>
              </a:ext>
            </a:extLst>
          </p:cNvPr>
          <p:cNvSpPr/>
          <p:nvPr/>
        </p:nvSpPr>
        <p:spPr>
          <a:xfrm>
            <a:off x="333897" y="4395576"/>
            <a:ext cx="144016" cy="144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388B942A-FA2B-493A-BBEF-9A952ACEB762}"/>
              </a:ext>
            </a:extLst>
          </p:cNvPr>
          <p:cNvSpPr/>
          <p:nvPr/>
        </p:nvSpPr>
        <p:spPr>
          <a:xfrm>
            <a:off x="1079070" y="4113878"/>
            <a:ext cx="5725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2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12,8%</a:t>
            </a:r>
            <a:endParaRPr lang="ru-RU" sz="1200" dirty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8CF2544E-5F7A-4C20-AC03-E01785E2E28D}"/>
              </a:ext>
            </a:extLst>
          </p:cNvPr>
          <p:cNvSpPr/>
          <p:nvPr/>
        </p:nvSpPr>
        <p:spPr>
          <a:xfrm>
            <a:off x="1964377" y="4641936"/>
            <a:ext cx="9832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Строительство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BF893129-DB0E-403A-9390-15EF5B621F86}"/>
              </a:ext>
            </a:extLst>
          </p:cNvPr>
          <p:cNvSpPr/>
          <p:nvPr/>
        </p:nvSpPr>
        <p:spPr>
          <a:xfrm>
            <a:off x="2814117" y="4641936"/>
            <a:ext cx="87459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Образование</a:t>
            </a:r>
          </a:p>
        </p:txBody>
      </p:sp>
      <p:sp>
        <p:nvSpPr>
          <p:cNvPr id="24" name="Овал 23">
            <a:extLst>
              <a:ext uri="{FF2B5EF4-FFF2-40B4-BE49-F238E27FC236}">
                <a16:creationId xmlns="" xmlns:a16="http://schemas.microsoft.com/office/drawing/2014/main" id="{2829193A-C70F-4F0D-B5FB-80DBD02AED5E}"/>
              </a:ext>
            </a:extLst>
          </p:cNvPr>
          <p:cNvSpPr/>
          <p:nvPr/>
        </p:nvSpPr>
        <p:spPr>
          <a:xfrm>
            <a:off x="2136074" y="4391014"/>
            <a:ext cx="144016" cy="144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6FE9A7FA-52FD-401E-A184-3B2ECB1AFFD3}"/>
              </a:ext>
            </a:extLst>
          </p:cNvPr>
          <p:cNvSpPr/>
          <p:nvPr/>
        </p:nvSpPr>
        <p:spPr>
          <a:xfrm>
            <a:off x="2782659" y="4120053"/>
            <a:ext cx="4940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2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8,9%</a:t>
            </a:r>
            <a:endParaRPr lang="ru-RU" sz="1200" dirty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BBFDBD6A-D6A8-4984-8B6D-52E4B1A5D174}"/>
              </a:ext>
            </a:extLst>
          </p:cNvPr>
          <p:cNvSpPr/>
          <p:nvPr/>
        </p:nvSpPr>
        <p:spPr>
          <a:xfrm>
            <a:off x="3555191" y="4604692"/>
            <a:ext cx="7003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Транспорт</a:t>
            </a:r>
            <a:r>
              <a:rPr lang="en-US" sz="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sz="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и</a:t>
            </a:r>
            <a:r>
              <a:rPr lang="en-US" sz="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sz="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связь</a:t>
            </a:r>
          </a:p>
        </p:txBody>
      </p:sp>
      <p:sp>
        <p:nvSpPr>
          <p:cNvPr id="27" name="Овал 26">
            <a:extLst>
              <a:ext uri="{FF2B5EF4-FFF2-40B4-BE49-F238E27FC236}">
                <a16:creationId xmlns="" xmlns:a16="http://schemas.microsoft.com/office/drawing/2014/main" id="{D9FC700F-706C-414E-A272-802D4B41E6A4}"/>
              </a:ext>
            </a:extLst>
          </p:cNvPr>
          <p:cNvSpPr/>
          <p:nvPr/>
        </p:nvSpPr>
        <p:spPr>
          <a:xfrm>
            <a:off x="2941767" y="4391617"/>
            <a:ext cx="144016" cy="144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ED6AE467-48A6-4D2F-98BE-562EFFA9E9ED}"/>
              </a:ext>
            </a:extLst>
          </p:cNvPr>
          <p:cNvSpPr/>
          <p:nvPr/>
        </p:nvSpPr>
        <p:spPr>
          <a:xfrm>
            <a:off x="3615218" y="4120052"/>
            <a:ext cx="4940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2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8,</a:t>
            </a:r>
            <a:r>
              <a:rPr lang="en-US" altLang="ru-RU" sz="12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6</a:t>
            </a:r>
            <a:r>
              <a:rPr lang="ru-RU" altLang="ru-RU" sz="12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%</a:t>
            </a:r>
            <a:endParaRPr lang="ru-RU" sz="1200" dirty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9" name="Овал 28">
            <a:extLst>
              <a:ext uri="{FF2B5EF4-FFF2-40B4-BE49-F238E27FC236}">
                <a16:creationId xmlns="" xmlns:a16="http://schemas.microsoft.com/office/drawing/2014/main" id="{93B62B89-CAAC-4F06-9697-321E71794937}"/>
              </a:ext>
            </a:extLst>
          </p:cNvPr>
          <p:cNvSpPr/>
          <p:nvPr/>
        </p:nvSpPr>
        <p:spPr>
          <a:xfrm>
            <a:off x="3777478" y="4382401"/>
            <a:ext cx="144016" cy="144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5D95C8A9-DE6F-4880-B8E0-8CD42AD9D669}"/>
              </a:ext>
            </a:extLst>
          </p:cNvPr>
          <p:cNvSpPr/>
          <p:nvPr/>
        </p:nvSpPr>
        <p:spPr>
          <a:xfrm>
            <a:off x="4447776" y="4103643"/>
            <a:ext cx="3754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2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7%</a:t>
            </a:r>
            <a:endParaRPr lang="ru-RU" sz="1200" dirty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069C7721-003B-4EF1-A3B1-B67EFF8D0D62}"/>
              </a:ext>
            </a:extLst>
          </p:cNvPr>
          <p:cNvSpPr/>
          <p:nvPr/>
        </p:nvSpPr>
        <p:spPr>
          <a:xfrm>
            <a:off x="239334" y="4641936"/>
            <a:ext cx="983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Торговля </a:t>
            </a:r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оптовая  </a:t>
            </a:r>
            <a:r>
              <a:rPr lang="ru-RU" sz="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и розничная; ремонт авто - транспортных</a:t>
            </a:r>
          </a:p>
          <a:p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средств</a:t>
            </a:r>
            <a:endParaRPr lang="ru-RU" sz="800" b="1" dirty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="" xmlns:a16="http://schemas.microsoft.com/office/drawing/2014/main" id="{3EE54D02-5667-4921-A834-2D84913FAA02}"/>
              </a:ext>
            </a:extLst>
          </p:cNvPr>
          <p:cNvSpPr/>
          <p:nvPr/>
        </p:nvSpPr>
        <p:spPr>
          <a:xfrm>
            <a:off x="4122042" y="4618449"/>
            <a:ext cx="9883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Здравоохранение и предоставление социальных услуг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id="{CF1998D4-E9D8-4D36-AADC-AA5ED1A09F81}"/>
              </a:ext>
            </a:extLst>
          </p:cNvPr>
          <p:cNvSpPr/>
          <p:nvPr/>
        </p:nvSpPr>
        <p:spPr>
          <a:xfrm>
            <a:off x="1990176" y="4120054"/>
            <a:ext cx="4539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200" b="1" dirty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10%</a:t>
            </a:r>
            <a:endParaRPr lang="ru-RU" sz="1200" dirty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4" name="Овал 33">
            <a:extLst>
              <a:ext uri="{FF2B5EF4-FFF2-40B4-BE49-F238E27FC236}">
                <a16:creationId xmlns="" xmlns:a16="http://schemas.microsoft.com/office/drawing/2014/main" id="{72394779-2529-487D-9326-CAE4C6854F7D}"/>
              </a:ext>
            </a:extLst>
          </p:cNvPr>
          <p:cNvSpPr/>
          <p:nvPr/>
        </p:nvSpPr>
        <p:spPr>
          <a:xfrm>
            <a:off x="1277983" y="4397053"/>
            <a:ext cx="144016" cy="144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6219762" y="5305772"/>
            <a:ext cx="2895600" cy="304271"/>
          </a:xfrm>
        </p:spPr>
        <p:txBody>
          <a:bodyPr/>
          <a:lstStyle/>
          <a:p>
            <a:pPr algn="r"/>
            <a:r>
              <a:rPr lang="ru-RU" dirty="0"/>
              <a:t>2</a:t>
            </a:r>
          </a:p>
        </p:txBody>
      </p:sp>
      <p:grpSp>
        <p:nvGrpSpPr>
          <p:cNvPr id="35" name="Группа 28">
            <a:extLst>
              <a:ext uri="{FF2B5EF4-FFF2-40B4-BE49-F238E27FC236}">
                <a16:creationId xmlns="" xmlns:a16="http://schemas.microsoft.com/office/drawing/2014/main" id="{92E4A9D1-2C79-4C67-8C57-4DC73C3A8F8D}"/>
              </a:ext>
            </a:extLst>
          </p:cNvPr>
          <p:cNvGrpSpPr>
            <a:grpSpLocks/>
          </p:cNvGrpSpPr>
          <p:nvPr/>
        </p:nvGrpSpPr>
        <p:grpSpPr bwMode="auto">
          <a:xfrm>
            <a:off x="5404796" y="5126121"/>
            <a:ext cx="3739204" cy="663571"/>
            <a:chOff x="888663" y="420842"/>
            <a:chExt cx="3884583" cy="791910"/>
          </a:xfrm>
        </p:grpSpPr>
        <p:sp>
          <p:nvSpPr>
            <p:cNvPr id="38" name="TextBox 29">
              <a:extLst>
                <a:ext uri="{FF2B5EF4-FFF2-40B4-BE49-F238E27FC236}">
                  <a16:creationId xmlns="" xmlns:a16="http://schemas.microsoft.com/office/drawing/2014/main" id="{4DE5CBCE-3C60-4816-A80D-80B93C8460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8663" y="420842"/>
              <a:ext cx="1497708" cy="501259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ru-RU" altLang="ru-RU" sz="2200" b="1" dirty="0">
                  <a:solidFill>
                    <a:srgbClr val="C00000"/>
                  </a:solidFill>
                  <a:sym typeface="Symbol" panose="05050102010706020507" pitchFamily="18" charset="2"/>
                </a:rPr>
                <a:t> 100</a:t>
              </a:r>
              <a:r>
                <a:rPr lang="ru-RU" altLang="ru-RU" sz="2200" b="1" dirty="0">
                  <a:solidFill>
                    <a:srgbClr val="C00000"/>
                  </a:solidFill>
                </a:rPr>
                <a:t> </a:t>
              </a:r>
              <a:endParaRPr lang="ru-RU" altLang="ru-RU" sz="2200" dirty="0">
                <a:solidFill>
                  <a:srgbClr val="C00000"/>
                </a:solidFill>
              </a:endParaRPr>
            </a:p>
          </p:txBody>
        </p:sp>
        <p:sp>
          <p:nvSpPr>
            <p:cNvPr id="39" name="Прямоугольник 30">
              <a:extLst>
                <a:ext uri="{FF2B5EF4-FFF2-40B4-BE49-F238E27FC236}">
                  <a16:creationId xmlns="" xmlns:a16="http://schemas.microsoft.com/office/drawing/2014/main" id="{295556C5-AB93-4881-A1D3-CB1F98A25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262" y="845449"/>
              <a:ext cx="3835984" cy="367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0" name="Прямоугольник 31">
              <a:extLst>
                <a:ext uri="{FF2B5EF4-FFF2-40B4-BE49-F238E27FC236}">
                  <a16:creationId xmlns="" xmlns:a16="http://schemas.microsoft.com/office/drawing/2014/main" id="{D17BBF0B-B6F4-4528-A52F-576F3E9765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2769" y="447414"/>
              <a:ext cx="2579114" cy="50213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ru-RU" altLang="ru-RU" sz="1067" dirty="0">
                  <a:solidFill>
                    <a:srgbClr val="002060"/>
                  </a:solidFill>
                </a:rPr>
                <a:t>инвестиционных проектов реализуется в крае</a:t>
              </a:r>
            </a:p>
          </p:txBody>
        </p:sp>
      </p:grpSp>
      <p:pic>
        <p:nvPicPr>
          <p:cNvPr id="41" name="Рисунок 40">
            <a:extLst>
              <a:ext uri="{FF2B5EF4-FFF2-40B4-BE49-F238E27FC236}">
                <a16:creationId xmlns="" xmlns:a16="http://schemas.microsoft.com/office/drawing/2014/main" id="{D1D81274-0C12-4D79-AECA-CDA51BA036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993544"/>
            <a:ext cx="3240360" cy="4239674"/>
          </a:xfrm>
          <a:prstGeom prst="rect">
            <a:avLst/>
          </a:prstGeom>
          <a:ln>
            <a:noFill/>
          </a:ln>
          <a:effectLst/>
        </p:spPr>
      </p:pic>
      <p:sp>
        <p:nvSpPr>
          <p:cNvPr id="49" name="Прямоугольник 48">
            <a:extLst>
              <a:ext uri="{FF2B5EF4-FFF2-40B4-BE49-F238E27FC236}">
                <a16:creationId xmlns="" xmlns:a16="http://schemas.microsoft.com/office/drawing/2014/main" id="{069C7721-003B-4EF1-A3B1-B67EFF8D0D62}"/>
              </a:ext>
            </a:extLst>
          </p:cNvPr>
          <p:cNvSpPr/>
          <p:nvPr/>
        </p:nvSpPr>
        <p:spPr>
          <a:xfrm>
            <a:off x="363863" y="2005921"/>
            <a:ext cx="9924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2020 год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="" xmlns:a16="http://schemas.microsoft.com/office/drawing/2014/main" id="{069C7721-003B-4EF1-A3B1-B67EFF8D0D62}"/>
              </a:ext>
            </a:extLst>
          </p:cNvPr>
          <p:cNvSpPr/>
          <p:nvPr/>
        </p:nvSpPr>
        <p:spPr>
          <a:xfrm>
            <a:off x="3377592" y="2005920"/>
            <a:ext cx="1205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56248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чел.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="" xmlns:a16="http://schemas.microsoft.com/office/drawing/2014/main" id="{069C7721-003B-4EF1-A3B1-B67EFF8D0D62}"/>
              </a:ext>
            </a:extLst>
          </p:cNvPr>
          <p:cNvSpPr/>
          <p:nvPr/>
        </p:nvSpPr>
        <p:spPr>
          <a:xfrm>
            <a:off x="363863" y="2520573"/>
            <a:ext cx="9924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2021 год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62" name="Прямоугольник 61">
            <a:extLst>
              <a:ext uri="{FF2B5EF4-FFF2-40B4-BE49-F238E27FC236}">
                <a16:creationId xmlns="" xmlns:a16="http://schemas.microsoft.com/office/drawing/2014/main" id="{069C7721-003B-4EF1-A3B1-B67EFF8D0D62}"/>
              </a:ext>
            </a:extLst>
          </p:cNvPr>
          <p:cNvSpPr/>
          <p:nvPr/>
        </p:nvSpPr>
        <p:spPr>
          <a:xfrm>
            <a:off x="3377592" y="2514630"/>
            <a:ext cx="1205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56364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чел.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73" name="Прямоугольник 72">
            <a:extLst>
              <a:ext uri="{FF2B5EF4-FFF2-40B4-BE49-F238E27FC236}">
                <a16:creationId xmlns="" xmlns:a16="http://schemas.microsoft.com/office/drawing/2014/main" id="{069C7721-003B-4EF1-A3B1-B67EFF8D0D62}"/>
              </a:ext>
            </a:extLst>
          </p:cNvPr>
          <p:cNvSpPr/>
          <p:nvPr/>
        </p:nvSpPr>
        <p:spPr>
          <a:xfrm>
            <a:off x="363863" y="3024178"/>
            <a:ext cx="9924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2022 год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74" name="Прямоугольник 73">
            <a:extLst>
              <a:ext uri="{FF2B5EF4-FFF2-40B4-BE49-F238E27FC236}">
                <a16:creationId xmlns="" xmlns:a16="http://schemas.microsoft.com/office/drawing/2014/main" id="{069C7721-003B-4EF1-A3B1-B67EFF8D0D62}"/>
              </a:ext>
            </a:extLst>
          </p:cNvPr>
          <p:cNvSpPr/>
          <p:nvPr/>
        </p:nvSpPr>
        <p:spPr>
          <a:xfrm>
            <a:off x="3377592" y="3024178"/>
            <a:ext cx="1205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56833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чел.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390226" y="1886418"/>
            <a:ext cx="1933784" cy="2057175"/>
            <a:chOff x="1331400" y="1726586"/>
            <a:chExt cx="1933784" cy="2057175"/>
          </a:xfrm>
        </p:grpSpPr>
        <p:pic>
          <p:nvPicPr>
            <p:cNvPr id="1026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2389236" y="1726586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2182075" y="1726586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2609698" y="1726586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2821122" y="1726586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3028037" y="1726586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1970935" y="1726586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1760034" y="1732529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1549792" y="1726586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1338891" y="1732529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6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2387846" y="2235295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7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2180685" y="2235295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8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2608308" y="2235295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2819732" y="2235295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3026647" y="2235295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1969545" y="2235295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1758644" y="2241238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1548402" y="2235295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1337501" y="2241238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6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2386456" y="2738900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2179295" y="2738900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8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2606918" y="2738900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9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2818342" y="2738900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0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3025257" y="2738900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1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1968155" y="2738900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1757254" y="2744843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3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1547012" y="2738900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4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1336111" y="2744843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6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2381745" y="3231033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2174584" y="3231033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8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2602207" y="3231033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9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2813631" y="3231033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0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3020546" y="3231033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1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1963444" y="3231033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1752543" y="3236976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1542301" y="3231033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" name="Picture 2" descr="C:\Users\nagaeva\Desktop\шаблоны для презентаций\Рисунок1456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60" b="89934" l="3851" r="89907">
                          <a14:foregroundMark x1="45418" y1="23444" x2="45418" y2="234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18" t="12310" r="34911" b="11745"/>
            <a:stretch/>
          </p:blipFill>
          <p:spPr bwMode="auto">
            <a:xfrm>
              <a:off x="1331400" y="3236976"/>
              <a:ext cx="237147" cy="54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5" name="Прямоугольник 104">
            <a:extLst>
              <a:ext uri="{FF2B5EF4-FFF2-40B4-BE49-F238E27FC236}">
                <a16:creationId xmlns="" xmlns:a16="http://schemas.microsoft.com/office/drawing/2014/main" id="{069C7721-003B-4EF1-A3B1-B67EFF8D0D62}"/>
              </a:ext>
            </a:extLst>
          </p:cNvPr>
          <p:cNvSpPr/>
          <p:nvPr/>
        </p:nvSpPr>
        <p:spPr>
          <a:xfrm>
            <a:off x="363863" y="3516311"/>
            <a:ext cx="9924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2023 год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="" xmlns:a16="http://schemas.microsoft.com/office/drawing/2014/main" id="{069C7721-003B-4EF1-A3B1-B67EFF8D0D62}"/>
              </a:ext>
            </a:extLst>
          </p:cNvPr>
          <p:cNvSpPr/>
          <p:nvPr/>
        </p:nvSpPr>
        <p:spPr>
          <a:xfrm>
            <a:off x="3377592" y="3516311"/>
            <a:ext cx="1205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57147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чел.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68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11">
            <a:extLst>
              <a:ext uri="{FF2B5EF4-FFF2-40B4-BE49-F238E27FC236}">
                <a16:creationId xmlns="" xmlns:a16="http://schemas.microsoft.com/office/drawing/2014/main" id="{28F021B5-CEF6-49FC-9221-FBD9A8C2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936"/>
          <a:stretch>
            <a:fillRect/>
          </a:stretch>
        </p:blipFill>
        <p:spPr bwMode="auto">
          <a:xfrm>
            <a:off x="1197" y="121196"/>
            <a:ext cx="5530454" cy="77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2063B2B7-C478-4391-B90F-3C7A27EF267A}"/>
              </a:ext>
            </a:extLst>
          </p:cNvPr>
          <p:cNvCxnSpPr>
            <a:cxnSpLocks/>
          </p:cNvCxnSpPr>
          <p:nvPr/>
        </p:nvCxnSpPr>
        <p:spPr>
          <a:xfrm>
            <a:off x="118492" y="1008238"/>
            <a:ext cx="8839200" cy="1547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0" name="Прямоугольник 2">
            <a:extLst>
              <a:ext uri="{FF2B5EF4-FFF2-40B4-BE49-F238E27FC236}">
                <a16:creationId xmlns="" xmlns:a16="http://schemas.microsoft.com/office/drawing/2014/main" id="{D826CFBE-63A9-4DB1-80B2-7EFF28280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5328" y="208289"/>
            <a:ext cx="6303169" cy="701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571" tIns="42786" rIns="85571" bIns="42786">
            <a:spAutoFit/>
          </a:bodyPr>
          <a:lstStyle>
            <a:lvl1pPr marL="673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81238" indent="1588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38438" indent="1588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195638" indent="1588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2838" indent="1588" defTabSz="452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ru-RU" alt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КОМПЛЕКСНЫЙ ИНВЕСТИЦИОННЫЙ ПРОЕКТ «ЕНИСЕЙСКАЯ СИБИРЬ»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="" xmlns:a16="http://schemas.microsoft.com/office/drawing/2014/main" id="{38F35A56-CAD2-4480-9A28-7CDE1672F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51" y="1256868"/>
            <a:ext cx="3554322" cy="4245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Группа 4">
            <a:extLst>
              <a:ext uri="{FF2B5EF4-FFF2-40B4-BE49-F238E27FC236}">
                <a16:creationId xmlns="" xmlns:a16="http://schemas.microsoft.com/office/drawing/2014/main" id="{909F3ADF-5AB9-47CB-BF0C-6E7653C3E500}"/>
              </a:ext>
            </a:extLst>
          </p:cNvPr>
          <p:cNvGrpSpPr>
            <a:grpSpLocks/>
          </p:cNvGrpSpPr>
          <p:nvPr/>
        </p:nvGrpSpPr>
        <p:grpSpPr bwMode="auto">
          <a:xfrm>
            <a:off x="5415581" y="4660333"/>
            <a:ext cx="3097463" cy="940897"/>
            <a:chOff x="1103960" y="504099"/>
            <a:chExt cx="3718905" cy="799256"/>
          </a:xfrm>
        </p:grpSpPr>
        <p:sp>
          <p:nvSpPr>
            <p:cNvPr id="10" name="TextBox 5">
              <a:extLst>
                <a:ext uri="{FF2B5EF4-FFF2-40B4-BE49-F238E27FC236}">
                  <a16:creationId xmlns="" xmlns:a16="http://schemas.microsoft.com/office/drawing/2014/main" id="{084C349E-B5FC-4274-8DFF-9F0BCCAE3A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960" y="504099"/>
              <a:ext cx="1470096" cy="444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8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528 </a:t>
              </a:r>
              <a:endParaRPr lang="ru-RU" altLang="ru-RU" sz="28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Прямоугольник 7">
              <a:extLst>
                <a:ext uri="{FF2B5EF4-FFF2-40B4-BE49-F238E27FC236}">
                  <a16:creationId xmlns="" xmlns:a16="http://schemas.microsoft.com/office/drawing/2014/main" id="{F2E4CC09-A2A9-4986-8D6D-802EFA1513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569" y="885044"/>
              <a:ext cx="3684296" cy="418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300" dirty="0">
                  <a:solidFill>
                    <a:srgbClr val="002060"/>
                  </a:solidFill>
                  <a:latin typeface="Arial" panose="020B0604020202020204" pitchFamily="34" charset="0"/>
                </a:rPr>
                <a:t>НАЛОГОВЫХ ОТЧИСЛЕНИЙ </a:t>
              </a:r>
              <a:r>
                <a:rPr lang="ru-RU" altLang="ru-RU" sz="1300" dirty="0" smtClean="0">
                  <a:solidFill>
                    <a:srgbClr val="002060"/>
                  </a:solidFill>
                  <a:latin typeface="Arial" panose="020B0604020202020204" pitchFamily="34" charset="0"/>
                </a:rPr>
                <a:t/>
              </a:r>
              <a:br>
                <a:rPr lang="ru-RU" altLang="ru-RU" sz="1300" dirty="0" smtClean="0">
                  <a:solidFill>
                    <a:srgbClr val="002060"/>
                  </a:solidFill>
                  <a:latin typeface="Arial" panose="020B0604020202020204" pitchFamily="34" charset="0"/>
                </a:rPr>
              </a:br>
              <a:r>
                <a:rPr lang="ru-RU" altLang="ru-RU" sz="1300" dirty="0" smtClean="0">
                  <a:solidFill>
                    <a:srgbClr val="002060"/>
                  </a:solidFill>
                  <a:latin typeface="Arial" panose="020B0604020202020204" pitchFamily="34" charset="0"/>
                </a:rPr>
                <a:t>ОТ </a:t>
              </a:r>
              <a:r>
                <a:rPr lang="ru-RU" altLang="ru-RU" sz="1300" dirty="0">
                  <a:solidFill>
                    <a:srgbClr val="002060"/>
                  </a:solidFill>
                  <a:latin typeface="Arial" panose="020B0604020202020204" pitchFamily="34" charset="0"/>
                </a:rPr>
                <a:t>РЕАЛИЗАЦИИ ПРОЕКТА</a:t>
              </a:r>
            </a:p>
          </p:txBody>
        </p:sp>
        <p:sp>
          <p:nvSpPr>
            <p:cNvPr id="12" name="Прямоугольник 8">
              <a:extLst>
                <a:ext uri="{FF2B5EF4-FFF2-40B4-BE49-F238E27FC236}">
                  <a16:creationId xmlns="" xmlns:a16="http://schemas.microsoft.com/office/drawing/2014/main" id="{08470E29-2413-47FA-A1D0-E9BD44193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5134" y="633157"/>
              <a:ext cx="2053993" cy="196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900" dirty="0">
                  <a:solidFill>
                    <a:srgbClr val="002060"/>
                  </a:solidFill>
                  <a:latin typeface="Arial" panose="020B0604020202020204" pitchFamily="34" charset="0"/>
                </a:rPr>
                <a:t>МЛРД РУБЛЕЙ</a:t>
              </a:r>
            </a:p>
          </p:txBody>
        </p:sp>
      </p:grpSp>
      <p:grpSp>
        <p:nvGrpSpPr>
          <p:cNvPr id="13" name="Группа 4">
            <a:extLst>
              <a:ext uri="{FF2B5EF4-FFF2-40B4-BE49-F238E27FC236}">
                <a16:creationId xmlns="" xmlns:a16="http://schemas.microsoft.com/office/drawing/2014/main" id="{C3C6BCC3-3EA4-4C9D-BE96-A8D3BA580A24}"/>
              </a:ext>
            </a:extLst>
          </p:cNvPr>
          <p:cNvGrpSpPr>
            <a:grpSpLocks/>
          </p:cNvGrpSpPr>
          <p:nvPr/>
        </p:nvGrpSpPr>
        <p:grpSpPr bwMode="auto">
          <a:xfrm>
            <a:off x="5444407" y="3034489"/>
            <a:ext cx="2976563" cy="944645"/>
            <a:chOff x="1217459" y="400003"/>
            <a:chExt cx="3358685" cy="814529"/>
          </a:xfrm>
        </p:grpSpPr>
        <p:sp>
          <p:nvSpPr>
            <p:cNvPr id="15" name="TextBox 5">
              <a:extLst>
                <a:ext uri="{FF2B5EF4-FFF2-40B4-BE49-F238E27FC236}">
                  <a16:creationId xmlns="" xmlns:a16="http://schemas.microsoft.com/office/drawing/2014/main" id="{BBCF2F36-1B52-40B8-9057-530AE81773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8917" y="400003"/>
              <a:ext cx="1591320" cy="451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ru-RU" altLang="ru-RU" sz="2800" b="1" dirty="0">
                  <a:solidFill>
                    <a:srgbClr val="C00000"/>
                  </a:solidFill>
                  <a:sym typeface="Symbol" panose="05050102010706020507" pitchFamily="18" charset="2"/>
                </a:rPr>
                <a:t> 1,9</a:t>
              </a:r>
              <a:r>
                <a:rPr lang="ru-RU" altLang="ru-RU" sz="28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 </a:t>
              </a:r>
              <a:endParaRPr lang="ru-RU" altLang="ru-RU" sz="28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" name="Прямоугольник 7">
              <a:extLst>
                <a:ext uri="{FF2B5EF4-FFF2-40B4-BE49-F238E27FC236}">
                  <a16:creationId xmlns="" xmlns:a16="http://schemas.microsoft.com/office/drawing/2014/main" id="{5FB26CA3-1C17-4F9E-BCC6-21B8D8B7C0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7459" y="789918"/>
              <a:ext cx="3358685" cy="424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300" dirty="0">
                  <a:solidFill>
                    <a:srgbClr val="002060"/>
                  </a:solidFill>
                  <a:latin typeface="Arial" panose="020B0604020202020204" pitchFamily="34" charset="0"/>
                </a:rPr>
                <a:t>ИНВЕСТИЦИОННАЯ СТОИМОСТЬ ПРОЕКТОВ</a:t>
              </a:r>
            </a:p>
          </p:txBody>
        </p:sp>
        <p:sp>
          <p:nvSpPr>
            <p:cNvPr id="17" name="Прямоугольник 8">
              <a:extLst>
                <a:ext uri="{FF2B5EF4-FFF2-40B4-BE49-F238E27FC236}">
                  <a16:creationId xmlns="" xmlns:a16="http://schemas.microsoft.com/office/drawing/2014/main" id="{88F6869A-9FB6-4E56-82F9-8D1D04FD3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2731" y="535236"/>
              <a:ext cx="2053994" cy="199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900" dirty="0">
                  <a:solidFill>
                    <a:srgbClr val="002060"/>
                  </a:solidFill>
                  <a:latin typeface="Arial" panose="020B0604020202020204" pitchFamily="34" charset="0"/>
                </a:rPr>
                <a:t>ТРЛН РУБЛЕЙ</a:t>
              </a:r>
            </a:p>
          </p:txBody>
        </p:sp>
      </p:grpSp>
      <p:grpSp>
        <p:nvGrpSpPr>
          <p:cNvPr id="18" name="Группа 4">
            <a:extLst>
              <a:ext uri="{FF2B5EF4-FFF2-40B4-BE49-F238E27FC236}">
                <a16:creationId xmlns="" xmlns:a16="http://schemas.microsoft.com/office/drawing/2014/main" id="{062FB6DA-B2BF-4481-9E5B-1616E5ACA1C2}"/>
              </a:ext>
            </a:extLst>
          </p:cNvPr>
          <p:cNvGrpSpPr>
            <a:grpSpLocks/>
          </p:cNvGrpSpPr>
          <p:nvPr/>
        </p:nvGrpSpPr>
        <p:grpSpPr bwMode="auto">
          <a:xfrm>
            <a:off x="4269809" y="3895690"/>
            <a:ext cx="2976563" cy="733599"/>
            <a:chOff x="1217459" y="409390"/>
            <a:chExt cx="3358685" cy="632702"/>
          </a:xfrm>
        </p:grpSpPr>
        <p:sp>
          <p:nvSpPr>
            <p:cNvPr id="19" name="TextBox 5">
              <a:extLst>
                <a:ext uri="{FF2B5EF4-FFF2-40B4-BE49-F238E27FC236}">
                  <a16:creationId xmlns="" xmlns:a16="http://schemas.microsoft.com/office/drawing/2014/main" id="{954471CD-67C0-4A75-A1C4-CF85AF56AA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6591" y="409390"/>
              <a:ext cx="1591320" cy="451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ru-RU" altLang="ru-RU" sz="2700" b="1" dirty="0">
                  <a:solidFill>
                    <a:srgbClr val="C00000"/>
                  </a:solidFill>
                  <a:sym typeface="Symbol" panose="05050102010706020507" pitchFamily="18" charset="2"/>
                </a:rPr>
                <a:t></a:t>
              </a:r>
              <a:r>
                <a:rPr lang="ru-RU" altLang="ru-RU" sz="2800" b="1" dirty="0">
                  <a:solidFill>
                    <a:srgbClr val="C00000"/>
                  </a:solidFill>
                  <a:sym typeface="Symbol" panose="05050102010706020507" pitchFamily="18" charset="2"/>
                </a:rPr>
                <a:t> </a:t>
              </a:r>
              <a:r>
                <a:rPr lang="ru-RU" altLang="ru-RU" sz="28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70,0 </a:t>
              </a:r>
              <a:endParaRPr lang="ru-RU" altLang="ru-RU" sz="28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" name="Прямоугольник 7">
              <a:extLst>
                <a:ext uri="{FF2B5EF4-FFF2-40B4-BE49-F238E27FC236}">
                  <a16:creationId xmlns="" xmlns:a16="http://schemas.microsoft.com/office/drawing/2014/main" id="{AEE2C1A1-D34C-400D-89DF-089684322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7459" y="789918"/>
              <a:ext cx="3358685" cy="252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300" dirty="0">
                  <a:solidFill>
                    <a:srgbClr val="002060"/>
                  </a:solidFill>
                  <a:latin typeface="Arial" panose="020B0604020202020204" pitchFamily="34" charset="0"/>
                </a:rPr>
                <a:t>НОВЫХ РАБОЧИХ МЕСТ</a:t>
              </a:r>
            </a:p>
          </p:txBody>
        </p:sp>
        <p:sp>
          <p:nvSpPr>
            <p:cNvPr id="21" name="Прямоугольник 8">
              <a:extLst>
                <a:ext uri="{FF2B5EF4-FFF2-40B4-BE49-F238E27FC236}">
                  <a16:creationId xmlns="" xmlns:a16="http://schemas.microsoft.com/office/drawing/2014/main" id="{31409BBA-DCE3-4146-AA91-BC31B48FE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7310" y="526866"/>
              <a:ext cx="2053994" cy="199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900" dirty="0">
                  <a:solidFill>
                    <a:srgbClr val="002060"/>
                  </a:solidFill>
                  <a:latin typeface="Arial" panose="020B0604020202020204" pitchFamily="34" charset="0"/>
                </a:rPr>
                <a:t>ТЫСЯЧ</a:t>
              </a:r>
            </a:p>
          </p:txBody>
        </p:sp>
      </p:grpSp>
      <p:grpSp>
        <p:nvGrpSpPr>
          <p:cNvPr id="35" name="Группа 4">
            <a:extLst>
              <a:ext uri="{FF2B5EF4-FFF2-40B4-BE49-F238E27FC236}">
                <a16:creationId xmlns="" xmlns:a16="http://schemas.microsoft.com/office/drawing/2014/main" id="{B48A0A53-6041-4E0E-969F-7E5C62692BCD}"/>
              </a:ext>
            </a:extLst>
          </p:cNvPr>
          <p:cNvGrpSpPr>
            <a:grpSpLocks/>
          </p:cNvGrpSpPr>
          <p:nvPr/>
        </p:nvGrpSpPr>
        <p:grpSpPr bwMode="auto">
          <a:xfrm>
            <a:off x="4269809" y="1308611"/>
            <a:ext cx="4524084" cy="2052639"/>
            <a:chOff x="1217459" y="400003"/>
            <a:chExt cx="5104872" cy="1769908"/>
          </a:xfrm>
        </p:grpSpPr>
        <p:sp>
          <p:nvSpPr>
            <p:cNvPr id="36" name="TextBox 5">
              <a:extLst>
                <a:ext uri="{FF2B5EF4-FFF2-40B4-BE49-F238E27FC236}">
                  <a16:creationId xmlns="" xmlns:a16="http://schemas.microsoft.com/office/drawing/2014/main" id="{99A84401-981C-4E82-B806-F0F5AAD0E3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8917" y="400003"/>
              <a:ext cx="1591320" cy="451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ru-RU" altLang="ru-RU" sz="28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32 </a:t>
              </a:r>
              <a:endParaRPr lang="ru-RU" altLang="ru-RU" sz="28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7" name="Прямоугольник 7">
              <a:extLst>
                <a:ext uri="{FF2B5EF4-FFF2-40B4-BE49-F238E27FC236}">
                  <a16:creationId xmlns="" xmlns:a16="http://schemas.microsoft.com/office/drawing/2014/main" id="{FE6F7F28-ABD4-4256-8A1B-D53C03662D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7459" y="789918"/>
              <a:ext cx="5104872" cy="1379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buNone/>
                <a:defRPr/>
              </a:pPr>
              <a:r>
                <a:rPr lang="ru-RU" altLang="ru-RU" sz="1300" dirty="0">
                  <a:solidFill>
                    <a:srgbClr val="002060"/>
                  </a:solidFill>
                  <a:latin typeface="Arial" panose="020B0604020202020204" pitchFamily="34" charset="0"/>
                </a:rPr>
                <a:t>ВХОДЯТ В КИП «ЕНИСЕЙСКАЯ СИБИРЬ» : </a:t>
              </a:r>
            </a:p>
            <a:p>
              <a:pPr marL="92075">
                <a:buFont typeface="Wingdings" panose="05000000000000000000" pitchFamily="2" charset="2"/>
                <a:buChar char="ü"/>
                <a:defRPr/>
              </a:pPr>
              <a:r>
                <a:rPr lang="ru-RU" altLang="ru-RU" sz="1000" dirty="0">
                  <a:solidFill>
                    <a:schemeClr val="tx2">
                      <a:lumMod val="75000"/>
                    </a:schemeClr>
                  </a:solidFill>
                </a:rPr>
                <a:t>добыча полезных ископаемых (золота, сурьмы, магнезита и др.) </a:t>
              </a:r>
            </a:p>
            <a:p>
              <a:pPr marL="92075">
                <a:buFont typeface="Wingdings" panose="05000000000000000000" pitchFamily="2" charset="2"/>
                <a:buChar char="ü"/>
                <a:defRPr/>
              </a:pPr>
              <a:r>
                <a:rPr lang="ru-RU" altLang="ru-RU" sz="1000" dirty="0">
                  <a:solidFill>
                    <a:schemeClr val="tx2">
                      <a:lumMod val="75000"/>
                    </a:schemeClr>
                  </a:solidFill>
                </a:rPr>
                <a:t>металлургия;</a:t>
              </a:r>
            </a:p>
            <a:p>
              <a:pPr marL="92075">
                <a:buFont typeface="Wingdings" panose="05000000000000000000" pitchFamily="2" charset="2"/>
                <a:buChar char="ü"/>
                <a:defRPr/>
              </a:pPr>
              <a:r>
                <a:rPr lang="ru-RU" altLang="ru-RU" sz="1000" dirty="0">
                  <a:solidFill>
                    <a:schemeClr val="tx2">
                      <a:lumMod val="75000"/>
                    </a:schemeClr>
                  </a:solidFill>
                </a:rPr>
                <a:t>энергетика;</a:t>
              </a:r>
            </a:p>
            <a:p>
              <a:pPr marL="92075">
                <a:buFont typeface="Wingdings" panose="05000000000000000000" pitchFamily="2" charset="2"/>
                <a:buChar char="ü"/>
                <a:defRPr/>
              </a:pPr>
              <a:r>
                <a:rPr lang="ru-RU" altLang="ru-RU" sz="1000" dirty="0">
                  <a:solidFill>
                    <a:schemeClr val="tx2">
                      <a:lumMod val="75000"/>
                    </a:schemeClr>
                  </a:solidFill>
                </a:rPr>
                <a:t>переработка древесины;</a:t>
              </a:r>
            </a:p>
            <a:p>
              <a:pPr marL="92075">
                <a:buFont typeface="Wingdings" panose="05000000000000000000" pitchFamily="2" charset="2"/>
                <a:buChar char="ü"/>
                <a:defRPr/>
              </a:pPr>
              <a:r>
                <a:rPr lang="ru-RU" altLang="ru-RU" sz="1000" dirty="0">
                  <a:solidFill>
                    <a:schemeClr val="tx2">
                      <a:lumMod val="75000"/>
                    </a:schemeClr>
                  </a:solidFill>
                </a:rPr>
                <a:t>развитие туризма и социальной инфраструктуры</a:t>
              </a:r>
            </a:p>
            <a:p>
              <a:pPr marL="92075">
                <a:buFont typeface="Wingdings" panose="05000000000000000000" pitchFamily="2" charset="2"/>
                <a:buChar char="ü"/>
                <a:defRPr/>
              </a:pPr>
              <a:r>
                <a:rPr lang="ru-RU" altLang="ru-RU" sz="1000" dirty="0">
                  <a:solidFill>
                    <a:schemeClr val="tx2">
                      <a:lumMod val="75000"/>
                    </a:schemeClr>
                  </a:solidFill>
                </a:rPr>
                <a:t>строительство железной дороги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1300" dirty="0">
                <a:solidFill>
                  <a:srgbClr val="00206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8" name="Прямоугольник 8">
              <a:extLst>
                <a:ext uri="{FF2B5EF4-FFF2-40B4-BE49-F238E27FC236}">
                  <a16:creationId xmlns="" xmlns:a16="http://schemas.microsoft.com/office/drawing/2014/main" id="{1EC8F18B-186F-40CE-82A3-AA20429A2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8702" y="515618"/>
              <a:ext cx="2299597" cy="199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2438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900" dirty="0">
                  <a:solidFill>
                    <a:srgbClr val="002060"/>
                  </a:solidFill>
                  <a:latin typeface="Arial" panose="020B0604020202020204" pitchFamily="34" charset="0"/>
                </a:rPr>
                <a:t>ИНВЕСТИЦИОННЫХ ПРОЕКТА</a:t>
              </a:r>
            </a:p>
          </p:txBody>
        </p:sp>
      </p:grp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6166166" y="5382928"/>
            <a:ext cx="2895600" cy="304271"/>
          </a:xfrm>
        </p:spPr>
        <p:txBody>
          <a:bodyPr/>
          <a:lstStyle/>
          <a:p>
            <a:pPr algn="r"/>
            <a:r>
              <a:rPr lang="ru-RU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1880</TotalTime>
  <Words>138</Words>
  <Application>Microsoft Office PowerPoint</Application>
  <PresentationFormat>Экран (16:10)</PresentationFormat>
  <Paragraphs>46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NagaevaAA</dc:creator>
  <cp:lastModifiedBy>Анастасия А. Нагаева</cp:lastModifiedBy>
  <cp:revision>157</cp:revision>
  <cp:lastPrinted>2019-11-08T15:42:50Z</cp:lastPrinted>
  <dcterms:created xsi:type="dcterms:W3CDTF">2019-06-19T09:07:42Z</dcterms:created>
  <dcterms:modified xsi:type="dcterms:W3CDTF">2020-09-22T07:20:09Z</dcterms:modified>
</cp:coreProperties>
</file>