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9" r:id="rId3"/>
    <p:sldId id="300" r:id="rId4"/>
    <p:sldId id="299" r:id="rId5"/>
    <p:sldId id="283" r:id="rId6"/>
    <p:sldId id="284" r:id="rId7"/>
    <p:sldId id="280" r:id="rId8"/>
    <p:sldId id="289" r:id="rId9"/>
    <p:sldId id="288" r:id="rId10"/>
    <p:sldId id="298" r:id="rId11"/>
    <p:sldId id="282" r:id="rId12"/>
    <p:sldId id="293" r:id="rId13"/>
    <p:sldId id="295" r:id="rId14"/>
    <p:sldId id="281" r:id="rId15"/>
    <p:sldId id="294" r:id="rId16"/>
    <p:sldId id="286" r:id="rId17"/>
    <p:sldId id="287" r:id="rId18"/>
    <p:sldId id="292" r:id="rId19"/>
    <p:sldId id="290" r:id="rId20"/>
    <p:sldId id="291" r:id="rId21"/>
    <p:sldId id="296" r:id="rId22"/>
  </p:sldIdLst>
  <p:sldSz cx="12192000" cy="6858000"/>
  <p:notesSz cx="6761163" cy="9942513"/>
  <p:defaultTextStyle>
    <a:defPPr marL="0" marR="0" lvl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</a:defRPr>
    </a:defPPr>
    <a:lvl1pPr marL="0" marR="0" lvl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Helvetica"/>
      </a:defRPr>
    </a:lvl1pPr>
    <a:lvl2pPr marL="0" marR="0" lvl="1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Helvetica"/>
      </a:defRPr>
    </a:lvl2pPr>
    <a:lvl3pPr marL="0" marR="0" lvl="2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Helvetica"/>
      </a:defRPr>
    </a:lvl3pPr>
    <a:lvl4pPr marL="0" marR="0" lvl="3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Helvetica"/>
      </a:defRPr>
    </a:lvl4pPr>
    <a:lvl5pPr marL="0" marR="0" lvl="4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Helvetica"/>
      </a:defRPr>
    </a:lvl5pPr>
    <a:lvl6pPr marL="0" marR="0" lvl="5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Helvetica"/>
      </a:defRPr>
    </a:lvl6pPr>
    <a:lvl7pPr marL="0" marR="0" lvl="6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Helvetica"/>
      </a:defRPr>
    </a:lvl7pPr>
    <a:lvl8pPr marL="0" marR="0" lvl="7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Helvetica"/>
      </a:defRPr>
    </a:lvl8pPr>
    <a:lvl9pPr marL="0" marR="0" lvl="8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-7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01488" y="4722694"/>
            <a:ext cx="4958187" cy="447413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35282147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73620" y="6221731"/>
            <a:ext cx="263980" cy="269239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14.06.22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>
          <a:xfrm>
            <a:off x="11725562" y="6362700"/>
            <a:ext cx="364839" cy="369328"/>
          </a:xfrm>
        </p:spPr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6"/>
          <p:cNvSpPr/>
          <p:nvPr/>
        </p:nvSpPr>
        <p:spPr>
          <a:xfrm rot="18919285">
            <a:off x="-547867" y="792195"/>
            <a:ext cx="1846767" cy="768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pic>
        <p:nvPicPr>
          <p:cNvPr id="3" name="Рисунок 9" descr="Рисунок 9"/>
          <p:cNvPicPr>
            <a:picLocks noChangeAspect="1"/>
          </p:cNvPicPr>
          <p:nvPr/>
        </p:nvPicPr>
        <p:blipFill>
          <a:blip r:embed="rId5" cstate="email">
            <a:extLst/>
          </a:blip>
          <a:stretch>
            <a:fillRect/>
          </a:stretch>
        </p:blipFill>
        <p:spPr>
          <a:xfrm>
            <a:off x="10190605" y="258760"/>
            <a:ext cx="1675732" cy="62661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500" y="6362700"/>
            <a:ext cx="343901" cy="3581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defRPr>
                <a:solidFill>
                  <a:srgbClr val="FF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3182523"/>
            <a:ext cx="9309101" cy="16525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pPr algn="ctr"/>
            <a:r>
              <a:rPr lang="ru-RU" dirty="0" smtClean="0"/>
              <a:t>Использованию ресурсного центра </a:t>
            </a:r>
            <a:br>
              <a:rPr lang="ru-RU" dirty="0" smtClean="0"/>
            </a:br>
            <a:r>
              <a:rPr lang="ru-RU" dirty="0" smtClean="0"/>
              <a:t>«Точка роста» в образовательной деятельности МБОУ «</a:t>
            </a:r>
            <a:r>
              <a:rPr lang="ru-RU" dirty="0" err="1" smtClean="0"/>
              <a:t>Гляденская</a:t>
            </a:r>
            <a:r>
              <a:rPr lang="ru-RU" dirty="0" smtClean="0"/>
              <a:t> СОШ»</a:t>
            </a:r>
            <a:endParaRPr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5536" y="309337"/>
            <a:ext cx="1080119" cy="9400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03648" y="414787"/>
            <a:ext cx="931379" cy="659384"/>
          </a:xfrm>
          <a:prstGeom prst="rect">
            <a:avLst/>
          </a:prstGeom>
        </p:spPr>
      </p:pic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29100" y="282948"/>
            <a:ext cx="4983480" cy="26756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6273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G_3416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12800" y="1931988"/>
            <a:ext cx="5181600" cy="3886200"/>
          </a:xfrm>
        </p:spPr>
      </p:pic>
      <p:pic>
        <p:nvPicPr>
          <p:cNvPr id="6" name="Содержимое 5" descr="4t07SswrKes (1)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7093974" y="1266603"/>
            <a:ext cx="3805084" cy="507344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центра образования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4. Обеспечение реализации мер по непрерывному развитию педагогических и управленческих кадров:</a:t>
            </a:r>
          </a:p>
          <a:p>
            <a:r>
              <a:rPr lang="ru-RU" dirty="0" smtClean="0"/>
              <a:t>  повышение квалификации руководителей и педагогов Центра, </a:t>
            </a:r>
          </a:p>
          <a:p>
            <a:r>
              <a:rPr lang="ru-RU" dirty="0" smtClean="0"/>
              <a:t>еженедельный аналитическо-рефлексивный  сбор педагогов, работающих с цифровым оборудованием </a:t>
            </a:r>
            <a:r>
              <a:rPr lang="ru-RU" dirty="0" err="1" smtClean="0"/>
              <a:t>Робиклаб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методические приёмы и особенности организации учебного процесса и внеурочной деятельности  с использованием оборудования центра.</a:t>
            </a:r>
          </a:p>
          <a:p>
            <a:r>
              <a:rPr lang="ru-RU" dirty="0" smtClean="0"/>
              <a:t>Разработка проектов и программ:</a:t>
            </a:r>
          </a:p>
          <a:p>
            <a:pPr>
              <a:buNone/>
            </a:pPr>
            <a:r>
              <a:rPr lang="ru-RU" sz="1600" dirty="0" smtClean="0"/>
              <a:t>«Использование цифрового оборудования для проведения экологического мониторинга территории МБОУ «</a:t>
            </a:r>
            <a:r>
              <a:rPr lang="ru-RU" sz="1600" dirty="0" err="1" smtClean="0"/>
              <a:t>Гляденская</a:t>
            </a:r>
            <a:r>
              <a:rPr lang="ru-RU" sz="1600" dirty="0" smtClean="0"/>
              <a:t> СОШ».</a:t>
            </a:r>
          </a:p>
          <a:p>
            <a:pPr>
              <a:buNone/>
            </a:pPr>
            <a:r>
              <a:rPr lang="ru-RU" sz="1600" dirty="0" smtClean="0"/>
              <a:t> Дополнительная общеобразовательная </a:t>
            </a:r>
            <a:r>
              <a:rPr lang="ru-RU" sz="1600" dirty="0" err="1" smtClean="0"/>
              <a:t>общеразвивающая</a:t>
            </a:r>
            <a:r>
              <a:rPr lang="ru-RU" sz="1600" dirty="0" smtClean="0"/>
              <a:t> программа «Юный эколог».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Аналитическо-рефлексивный  сбор педагогов, работающих с цифровым оборудованием </a:t>
            </a:r>
            <a:r>
              <a:rPr lang="ru-RU" sz="3200" dirty="0" err="1" smtClean="0"/>
              <a:t>Робиклаб</a:t>
            </a:r>
            <a:endParaRPr lang="ru-RU" sz="3200" dirty="0"/>
          </a:p>
        </p:txBody>
      </p:sp>
      <p:pic>
        <p:nvPicPr>
          <p:cNvPr id="7" name="Содержимое 6" descr="DSC_014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12800" y="2588694"/>
            <a:ext cx="5181600" cy="2572789"/>
          </a:xfrm>
        </p:spPr>
      </p:pic>
      <p:pic>
        <p:nvPicPr>
          <p:cNvPr id="8" name="Содержимое 7" descr="DSC_0376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6460067" y="2588694"/>
            <a:ext cx="5181600" cy="25727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науки февраль 2022</a:t>
            </a:r>
            <a:endParaRPr lang="ru-RU" dirty="0"/>
          </a:p>
        </p:txBody>
      </p:sp>
      <p:pic>
        <p:nvPicPr>
          <p:cNvPr id="5" name="Содержимое 4" descr="МА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12800" y="2158683"/>
            <a:ext cx="5181600" cy="3432810"/>
          </a:xfrm>
        </p:spPr>
      </p:pic>
      <p:pic>
        <p:nvPicPr>
          <p:cNvPr id="6" name="Содержимое 5" descr="мирон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6949868" y="1480257"/>
            <a:ext cx="3865360" cy="2560801"/>
          </a:xfrm>
        </p:spPr>
      </p:pic>
      <p:pic>
        <p:nvPicPr>
          <p:cNvPr id="7" name="Рисунок 6" descr="масте кл.Алин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799006" y="3998963"/>
            <a:ext cx="3318387" cy="2198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5.Выполнение школьниками проектно-исследовательских работ.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pic>
        <p:nvPicPr>
          <p:cNvPr id="4" name="Рисунок 3" descr="DSC_056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88141" y="2330245"/>
            <a:ext cx="5321854" cy="3524865"/>
          </a:xfrm>
          <a:prstGeom prst="rect">
            <a:avLst/>
          </a:prstGeom>
        </p:spPr>
      </p:pic>
      <p:pic>
        <p:nvPicPr>
          <p:cNvPr id="5" name="Рисунок 4" descr="DSC_055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89290" y="2551471"/>
            <a:ext cx="5388511" cy="35690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6.Использование инфраструктуры Центра во внеурочное время:</a:t>
            </a:r>
          </a:p>
          <a:p>
            <a:r>
              <a:rPr lang="ru-RU" sz="1400" b="1" i="1" dirty="0" smtClean="0"/>
              <a:t> </a:t>
            </a:r>
            <a:r>
              <a:rPr lang="ru-RU" dirty="0" smtClean="0"/>
              <a:t>общественное пространство для развития общекультурных компетенций и цифровой грамотности ,</a:t>
            </a:r>
          </a:p>
          <a:p>
            <a:r>
              <a:rPr lang="ru-RU" dirty="0" smtClean="0"/>
              <a:t>проектной деятельности, </a:t>
            </a:r>
          </a:p>
          <a:p>
            <a:r>
              <a:rPr lang="ru-RU" dirty="0" smtClean="0"/>
              <a:t>творческой, социальной самореализации детей, педагогов, родительской общественности.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День учебного исследования (сентябрь 2021)</a:t>
            </a:r>
            <a:endParaRPr lang="ru-RU" dirty="0"/>
          </a:p>
        </p:txBody>
      </p:sp>
      <p:pic>
        <p:nvPicPr>
          <p:cNvPr id="8" name="Содержимое 7" descr="ду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58644" y="1522750"/>
            <a:ext cx="5661937" cy="2813276"/>
          </a:xfrm>
        </p:spPr>
      </p:pic>
      <p:pic>
        <p:nvPicPr>
          <p:cNvPr id="9" name="Содержимое 8" descr="ду 1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5362927" y="2941745"/>
            <a:ext cx="6249243" cy="31050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Содействует  развитию общественного движения школьников, направленного на личностное развитие, социальную активность через проектную деятельность, участие в различных интеллектуальных, творческих и </a:t>
            </a:r>
            <a:r>
              <a:rPr lang="ru-RU" sz="2000" dirty="0" err="1" smtClean="0"/>
              <a:t>общеразвивающих</a:t>
            </a:r>
            <a:r>
              <a:rPr lang="ru-RU" sz="2000" dirty="0" smtClean="0"/>
              <a:t> мероприятиях и  программах</a:t>
            </a:r>
            <a:endParaRPr lang="ru-RU" sz="2000" dirty="0"/>
          </a:p>
        </p:txBody>
      </p:sp>
      <p:pic>
        <p:nvPicPr>
          <p:cNvPr id="5" name="Содержимое 4" descr="квиз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6253060" y="374128"/>
            <a:ext cx="5181600" cy="3432810"/>
          </a:xfrm>
        </p:spPr>
      </p:pic>
      <p:pic>
        <p:nvPicPr>
          <p:cNvPr id="6" name="Содержимое 5" descr="DSC_06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5742" y="3849329"/>
            <a:ext cx="4148957" cy="2748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Квиз</a:t>
            </a:r>
            <a:r>
              <a:rPr lang="ru-RU" dirty="0" smtClean="0"/>
              <a:t> «Твоя безопасность –в  твоих руках»</a:t>
            </a:r>
            <a:endParaRPr lang="ru-RU" dirty="0"/>
          </a:p>
        </p:txBody>
      </p:sp>
      <p:pic>
        <p:nvPicPr>
          <p:cNvPr id="13" name="Содержимое 12" descr="DSC_030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12800" y="2588694"/>
            <a:ext cx="5181600" cy="2572789"/>
          </a:xfrm>
        </p:spPr>
      </p:pic>
      <p:pic>
        <p:nvPicPr>
          <p:cNvPr id="10" name="Содержимое 9" descr="DSC_0299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6460067" y="2588694"/>
            <a:ext cx="5181600" cy="25727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Лабораторная работа «</a:t>
            </a:r>
            <a:r>
              <a:rPr lang="ru-RU" dirty="0" err="1" smtClean="0"/>
              <a:t>Универсалиум</a:t>
            </a:r>
            <a:r>
              <a:rPr lang="ru-RU" dirty="0" smtClean="0"/>
              <a:t>» </a:t>
            </a:r>
            <a:endParaRPr lang="ru-RU" dirty="0"/>
          </a:p>
        </p:txBody>
      </p:sp>
      <p:pic>
        <p:nvPicPr>
          <p:cNvPr id="12" name="Содержимое 11" descr="DSC_035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12800" y="2588694"/>
            <a:ext cx="5181600" cy="2572789"/>
          </a:xfrm>
        </p:spPr>
      </p:pic>
      <p:pic>
        <p:nvPicPr>
          <p:cNvPr id="9" name="Содержимое 8" descr="DSC_0355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6460067" y="2588694"/>
            <a:ext cx="5181600" cy="25727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Центры «Точка роста»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Специальные образовательные центры, создаваемые на базе школ в селах и малых городах в рамках федерального проекта «Современная школа», входящим в национальный проект «Образование». </a:t>
            </a:r>
          </a:p>
          <a:p>
            <a:pPr>
              <a:buNone/>
            </a:pPr>
            <a:r>
              <a:rPr lang="ru-RU" dirty="0" smtClean="0"/>
              <a:t>Их работа направлена на подготовку детей по цифровому, естественнонаучному, техническому и гуманитарному профилям.</a:t>
            </a:r>
            <a:br>
              <a:rPr lang="ru-RU" dirty="0" smtClean="0"/>
            </a:br>
            <a:r>
              <a:rPr lang="ru-RU" dirty="0" smtClean="0"/>
              <a:t>• Использование современных технологий обучения.</a:t>
            </a:r>
            <a:br>
              <a:rPr lang="ru-RU" dirty="0" smtClean="0"/>
            </a:br>
            <a:r>
              <a:rPr lang="ru-RU" dirty="0" smtClean="0"/>
              <a:t>• Использование современного цифрового оборудования.</a:t>
            </a:r>
            <a:br>
              <a:rPr lang="ru-RU" dirty="0" smtClean="0"/>
            </a:br>
            <a:r>
              <a:rPr lang="ru-RU" dirty="0" smtClean="0"/>
              <a:t>• Развитие исследовательских и проектных навыков.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Предзащита исследовательских работ (декабрь 2021)</a:t>
            </a:r>
            <a:endParaRPr lang="ru-RU" dirty="0"/>
          </a:p>
        </p:txBody>
      </p:sp>
      <p:pic>
        <p:nvPicPr>
          <p:cNvPr id="12" name="Содержимое 11" descr="DSC_0279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12800" y="2588694"/>
            <a:ext cx="5181600" cy="2572789"/>
          </a:xfrm>
        </p:spPr>
      </p:pic>
      <p:pic>
        <p:nvPicPr>
          <p:cNvPr id="10" name="Содержимое 9" descr="DSC_0281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6460067" y="2588694"/>
            <a:ext cx="5181600" cy="25727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Школьная НПК</a:t>
            </a:r>
            <a:endParaRPr lang="ru-RU" dirty="0"/>
          </a:p>
        </p:txBody>
      </p:sp>
      <p:pic>
        <p:nvPicPr>
          <p:cNvPr id="5" name="Содержимое 4" descr="нпк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12800" y="2158683"/>
            <a:ext cx="5181600" cy="3432810"/>
          </a:xfrm>
        </p:spPr>
      </p:pic>
      <p:pic>
        <p:nvPicPr>
          <p:cNvPr id="6" name="Содержимое 5" descr="НПК Ант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6459538" y="2158683"/>
            <a:ext cx="5181600" cy="34328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1" y="1600200"/>
            <a:ext cx="11055351" cy="2116138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Совершенствование условий.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Расширение возможностей.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Практическая отработка  учебного </a:t>
            </a:r>
            <a:r>
              <a:rPr lang="ru-RU" sz="2000" dirty="0">
                <a:solidFill>
                  <a:schemeClr val="tx1"/>
                </a:solidFill>
              </a:rPr>
              <a:t>материала по учебным предметам «Физика», «Химия», «Биология</a:t>
            </a:r>
            <a:r>
              <a:rPr lang="ru-RU" sz="2000" dirty="0" smtClean="0">
                <a:solidFill>
                  <a:schemeClr val="tx1"/>
                </a:solidFill>
              </a:rPr>
              <a:t>».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Повышение охвата обучающихся.</a:t>
            </a:r>
          </a:p>
          <a:p>
            <a:pPr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62" name="Picture 2" descr="F:\Образование\ТОЧКА РОСТА\Фото. Точка роста\laIyInY-zP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5128" y="3429000"/>
            <a:ext cx="5697915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2" descr="C:\Users\777\Desktop\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37751" y="-179388"/>
            <a:ext cx="2728383" cy="18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28625"/>
            <a:ext cx="10972800" cy="105615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dirty="0"/>
              <a:t>Центр образования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естественно-научной </a:t>
            </a:r>
            <a:r>
              <a:rPr lang="ru-RU" sz="2000" dirty="0"/>
              <a:t>и технологической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направленностей </a:t>
            </a:r>
            <a:r>
              <a:rPr lang="ru-RU" sz="2000" dirty="0"/>
              <a:t>«Точка роста</a:t>
            </a:r>
            <a:r>
              <a:rPr lang="ru-RU" sz="2000" dirty="0" smtClean="0"/>
              <a:t>»</a:t>
            </a:r>
            <a:br>
              <a:rPr lang="ru-RU" sz="2000" dirty="0" smtClean="0"/>
            </a:br>
            <a:r>
              <a:rPr lang="ru-RU" sz="2000" dirty="0" smtClean="0"/>
              <a:t>в МБОУ «</a:t>
            </a:r>
            <a:r>
              <a:rPr lang="ru-RU" sz="2000" dirty="0" err="1" smtClean="0"/>
              <a:t>Гляденская</a:t>
            </a:r>
            <a:r>
              <a:rPr lang="ru-RU" sz="2000" dirty="0" smtClean="0"/>
              <a:t> СОШ»</a:t>
            </a:r>
            <a:endParaRPr lang="ru-RU" sz="2000" dirty="0"/>
          </a:p>
        </p:txBody>
      </p:sp>
      <p:pic>
        <p:nvPicPr>
          <p:cNvPr id="4099" name="Picture 2" descr="C:\Users\777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69500" y="-171450"/>
            <a:ext cx="2728384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C:\Users\777\Desktop\PHOTO-2021-08-23-12-01-4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23391" y="1678885"/>
            <a:ext cx="5182175" cy="2914973"/>
          </a:xfrm>
          <a:effectLst>
            <a:softEdge rad="112500"/>
          </a:effectLst>
        </p:spPr>
      </p:pic>
      <p:pic>
        <p:nvPicPr>
          <p:cNvPr id="28675" name="Picture 3" descr="C:\Users\777\Desktop\PHOTO-2021-08-23-12-01-4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0044" y="1685704"/>
            <a:ext cx="5119665" cy="28798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9667" y="4724401"/>
            <a:ext cx="10879667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Качественное общее образование: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b="1" dirty="0"/>
              <a:t>химия,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b="1" dirty="0"/>
              <a:t>физика,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b="1" dirty="0"/>
              <a:t>биология,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b="1" dirty="0"/>
              <a:t>робототехника.</a:t>
            </a:r>
          </a:p>
        </p:txBody>
      </p:sp>
      <p:pic>
        <p:nvPicPr>
          <p:cNvPr id="4103" name="Picture 2" descr="C:\Users\777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37751" y="-179388"/>
            <a:ext cx="2728383" cy="18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Ресурсное оснащение </a:t>
            </a:r>
            <a:br>
              <a:rPr lang="ru-RU" dirty="0" smtClean="0"/>
            </a:br>
            <a:r>
              <a:rPr lang="ru-RU" sz="2200" b="0" dirty="0" smtClean="0"/>
              <a:t>(профильный комплект оборудования)</a:t>
            </a:r>
            <a:endParaRPr lang="ru-RU" sz="22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 smtClean="0"/>
              <a:t>Цифровая лаборатория по биологии (3 штуки),</a:t>
            </a:r>
          </a:p>
          <a:p>
            <a:pPr lvl="0"/>
            <a:r>
              <a:rPr lang="ru-RU" dirty="0" smtClean="0"/>
              <a:t>Цифровая лаборатория по химии (3 штуки),</a:t>
            </a:r>
          </a:p>
          <a:p>
            <a:pPr lvl="0"/>
            <a:r>
              <a:rPr lang="ru-RU" dirty="0" smtClean="0"/>
              <a:t>Цифровая лаборатория по физике (6 штук),</a:t>
            </a:r>
          </a:p>
          <a:p>
            <a:pPr lvl="0"/>
            <a:r>
              <a:rPr lang="ru-RU" dirty="0" smtClean="0"/>
              <a:t>Комплекты оборудования для ученических опытов (физика, химия, биология),</a:t>
            </a:r>
          </a:p>
          <a:p>
            <a:pPr lvl="0"/>
            <a:r>
              <a:rPr lang="ru-RU" dirty="0" smtClean="0"/>
              <a:t>Ноутбуки (3 штуки),</a:t>
            </a:r>
          </a:p>
          <a:p>
            <a:pPr lvl="0"/>
            <a:r>
              <a:rPr lang="ru-RU" dirty="0" smtClean="0"/>
              <a:t>Многофункциональное устройство (функции печати, копирования и сканирования) (1 штука),</a:t>
            </a:r>
          </a:p>
          <a:p>
            <a:pPr lvl="0"/>
            <a:r>
              <a:rPr lang="ru-RU" dirty="0" smtClean="0"/>
              <a:t>Цифровой микроскоп (1 штука).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SC_1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9653" y="309717"/>
            <a:ext cx="4336026" cy="2871914"/>
          </a:xfrm>
          <a:prstGeom prst="rect">
            <a:avLst/>
          </a:prstGeom>
        </p:spPr>
      </p:pic>
      <p:pic>
        <p:nvPicPr>
          <p:cNvPr id="5" name="Рисунок 4" descr="DSC_1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61588" y="751020"/>
            <a:ext cx="4277031" cy="2832838"/>
          </a:xfrm>
          <a:prstGeom prst="rect">
            <a:avLst/>
          </a:prstGeom>
        </p:spPr>
      </p:pic>
      <p:pic>
        <p:nvPicPr>
          <p:cNvPr id="6" name="Рисунок 5" descr="DSC_10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14400" y="3229898"/>
            <a:ext cx="4408899" cy="2920180"/>
          </a:xfrm>
          <a:prstGeom prst="rect">
            <a:avLst/>
          </a:prstGeom>
        </p:spPr>
      </p:pic>
      <p:pic>
        <p:nvPicPr>
          <p:cNvPr id="7" name="Рисунок 6" descr="DSC_100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209071" y="3857277"/>
            <a:ext cx="4203289" cy="27839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центра образования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1.Участие в реализации основных общеобразовательных программ в части предметных областей «Химия», «Физика», «Биология», «Индивидуальный проект».</a:t>
            </a:r>
          </a:p>
          <a:p>
            <a:pPr>
              <a:buNone/>
            </a:pPr>
            <a:r>
              <a:rPr lang="ru-RU" dirty="0" smtClean="0"/>
              <a:t>2.Реализация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дополнительных общеобразовательных программ:</a:t>
            </a:r>
          </a:p>
          <a:p>
            <a:r>
              <a:rPr lang="ru-RU" dirty="0" smtClean="0"/>
              <a:t>«Робототехника»,</a:t>
            </a:r>
          </a:p>
          <a:p>
            <a:r>
              <a:rPr lang="ru-RU" dirty="0" smtClean="0"/>
              <a:t>«Практическая биология» - 5-6 классы.</a:t>
            </a:r>
          </a:p>
          <a:p>
            <a:pPr>
              <a:buNone/>
            </a:pPr>
            <a:r>
              <a:rPr lang="ru-RU" dirty="0" smtClean="0"/>
              <a:t>. Реализация программ в рамках внеурочной деятельности обучающихся:</a:t>
            </a:r>
          </a:p>
          <a:p>
            <a:r>
              <a:rPr lang="ru-RU" dirty="0" smtClean="0"/>
              <a:t>"Экологический практикум"</a:t>
            </a:r>
          </a:p>
          <a:p>
            <a:r>
              <a:rPr lang="ru-RU" dirty="0" smtClean="0"/>
              <a:t>Курс внеурочной деятельности «Практическая физика», </a:t>
            </a:r>
          </a:p>
          <a:p>
            <a:r>
              <a:rPr lang="ru-RU" dirty="0" smtClean="0"/>
              <a:t>Внеурочная деятельность "Практическая биология" - 8-е классы.</a:t>
            </a:r>
            <a:endParaRPr lang="ru-RU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Занятия в рамках  ДО «Робототехника»</a:t>
            </a:r>
            <a:endParaRPr lang="ru-RU" dirty="0"/>
          </a:p>
        </p:txBody>
      </p:sp>
      <p:pic>
        <p:nvPicPr>
          <p:cNvPr id="7" name="Содержимое 6" descr="sLVarUYc45A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117600" y="1589088"/>
            <a:ext cx="4572000" cy="4572000"/>
          </a:xfrm>
        </p:spPr>
      </p:pic>
      <p:pic>
        <p:nvPicPr>
          <p:cNvPr id="8" name="Содержимое 7" descr="T9Void5MBrA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6764867" y="1589088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Интегрированное занятие по физике и экологии в рамках внеурочной деятельности</a:t>
            </a:r>
            <a:endParaRPr lang="ru-RU" dirty="0"/>
          </a:p>
        </p:txBody>
      </p:sp>
      <p:pic>
        <p:nvPicPr>
          <p:cNvPr id="9" name="Содержимое 8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613593" y="2083696"/>
            <a:ext cx="3580015" cy="3582785"/>
          </a:xfrm>
        </p:spPr>
      </p:pic>
      <p:pic>
        <p:nvPicPr>
          <p:cNvPr id="12" name="Содержимое 11" descr="me78Dq-hm5U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7260859" y="2083696"/>
            <a:ext cx="3580015" cy="35827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433</Words>
  <Application>Microsoft Office PowerPoint</Application>
  <PresentationFormat>Произвольный</PresentationFormat>
  <Paragraphs>56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Использованию ресурсного центра  «Точка роста» в образовательной деятельности МБОУ «Гляденская СОШ»</vt:lpstr>
      <vt:lpstr>Центры «Точка роста»</vt:lpstr>
      <vt:lpstr>Цели</vt:lpstr>
      <vt:lpstr>Центр образования  естественно-научной и технологической  направленностей «Точка роста» в МБОУ «Гляденская СОШ»</vt:lpstr>
      <vt:lpstr>Ресурсное оснащение  (профильный комплект оборудования)</vt:lpstr>
      <vt:lpstr>Слайд 6</vt:lpstr>
      <vt:lpstr>Функции центра образования</vt:lpstr>
      <vt:lpstr>Занятия в рамках  ДО «Робототехника»</vt:lpstr>
      <vt:lpstr>Интегрированное занятие по физике и экологии в рамках внеурочной деятельности</vt:lpstr>
      <vt:lpstr>Слайд 10</vt:lpstr>
      <vt:lpstr>Функции центра образования</vt:lpstr>
      <vt:lpstr>Аналитическо-рефлексивный  сбор педагогов, работающих с цифровым оборудованием Робиклаб</vt:lpstr>
      <vt:lpstr>День науки февраль 2022</vt:lpstr>
      <vt:lpstr>Слайд 14</vt:lpstr>
      <vt:lpstr>Слайд 15</vt:lpstr>
      <vt:lpstr>День учебного исследования (сентябрь 2021)</vt:lpstr>
      <vt:lpstr>Слайд 17</vt:lpstr>
      <vt:lpstr>Квиз «Твоя безопасность –в  твоих руках»</vt:lpstr>
      <vt:lpstr>Лабораторная работа «Универсалиум» </vt:lpstr>
      <vt:lpstr>Предзащита исследовательских работ (декабрь 2021)</vt:lpstr>
      <vt:lpstr>Школьная НПК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созданию Центров образования цифрового и гуманитарного профилей «Точка роста» в 2020 году</dc:title>
  <dc:creator>Котова Ирина Алексеевна</dc:creator>
  <cp:lastModifiedBy>Informatika</cp:lastModifiedBy>
  <cp:revision>32</cp:revision>
  <cp:lastPrinted>2020-04-28T08:28:56Z</cp:lastPrinted>
  <dcterms:modified xsi:type="dcterms:W3CDTF">2022-06-14T12:36:04Z</dcterms:modified>
</cp:coreProperties>
</file>