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79" r:id="rId3"/>
    <p:sldId id="300" r:id="rId4"/>
    <p:sldId id="299" r:id="rId5"/>
    <p:sldId id="283" r:id="rId6"/>
    <p:sldId id="284" r:id="rId7"/>
    <p:sldId id="280" r:id="rId8"/>
    <p:sldId id="289" r:id="rId9"/>
    <p:sldId id="288" r:id="rId10"/>
    <p:sldId id="298" r:id="rId11"/>
    <p:sldId id="282" r:id="rId12"/>
    <p:sldId id="293" r:id="rId13"/>
    <p:sldId id="295" r:id="rId14"/>
    <p:sldId id="281" r:id="rId15"/>
    <p:sldId id="294" r:id="rId16"/>
    <p:sldId id="286" r:id="rId17"/>
    <p:sldId id="287" r:id="rId18"/>
    <p:sldId id="292" r:id="rId19"/>
    <p:sldId id="290" r:id="rId20"/>
    <p:sldId id="291" r:id="rId21"/>
    <p:sldId id="296" r:id="rId22"/>
  </p:sldIdLst>
  <p:sldSz cx="12192000" cy="6858000"/>
  <p:notesSz cx="6761163" cy="9942513"/>
  <p:defaultTextStyle>
    <a:defPPr marL="0" marR="0" lvl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>
        <a:ln>
          <a:noFill/>
        </a:ln>
        <a:solidFill>
          <a:srgbClr val="000000"/>
        </a:solidFill>
        <a:effectLst/>
      </a:defRPr>
    </a:defPPr>
    <a:lvl1pPr marL="0" marR="0" lvl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>
        <a:ln>
          <a:noFill/>
        </a:ln>
        <a:solidFill>
          <a:srgbClr val="000000"/>
        </a:solidFill>
        <a:effectLst/>
        <a:latin typeface="+mj-lt"/>
        <a:ea typeface="+mj-ea"/>
        <a:cs typeface="+mj-cs"/>
        <a:sym typeface="Helvetica"/>
      </a:defRPr>
    </a:lvl1pPr>
    <a:lvl2pPr marL="0" marR="0" lvl="1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>
        <a:ln>
          <a:noFill/>
        </a:ln>
        <a:solidFill>
          <a:srgbClr val="000000"/>
        </a:solidFill>
        <a:effectLst/>
        <a:latin typeface="+mj-lt"/>
        <a:ea typeface="+mj-ea"/>
        <a:cs typeface="+mj-cs"/>
        <a:sym typeface="Helvetica"/>
      </a:defRPr>
    </a:lvl2pPr>
    <a:lvl3pPr marL="0" marR="0" lvl="2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>
        <a:ln>
          <a:noFill/>
        </a:ln>
        <a:solidFill>
          <a:srgbClr val="000000"/>
        </a:solidFill>
        <a:effectLst/>
        <a:latin typeface="+mj-lt"/>
        <a:ea typeface="+mj-ea"/>
        <a:cs typeface="+mj-cs"/>
        <a:sym typeface="Helvetica"/>
      </a:defRPr>
    </a:lvl3pPr>
    <a:lvl4pPr marL="0" marR="0" lvl="3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>
        <a:ln>
          <a:noFill/>
        </a:ln>
        <a:solidFill>
          <a:srgbClr val="000000"/>
        </a:solidFill>
        <a:effectLst/>
        <a:latin typeface="+mj-lt"/>
        <a:ea typeface="+mj-ea"/>
        <a:cs typeface="+mj-cs"/>
        <a:sym typeface="Helvetica"/>
      </a:defRPr>
    </a:lvl4pPr>
    <a:lvl5pPr marL="0" marR="0" lvl="4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>
        <a:ln>
          <a:noFill/>
        </a:ln>
        <a:solidFill>
          <a:srgbClr val="000000"/>
        </a:solidFill>
        <a:effectLst/>
        <a:latin typeface="+mj-lt"/>
        <a:ea typeface="+mj-ea"/>
        <a:cs typeface="+mj-cs"/>
        <a:sym typeface="Helvetica"/>
      </a:defRPr>
    </a:lvl5pPr>
    <a:lvl6pPr marL="0" marR="0" lvl="5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>
        <a:ln>
          <a:noFill/>
        </a:ln>
        <a:solidFill>
          <a:srgbClr val="000000"/>
        </a:solidFill>
        <a:effectLst/>
        <a:latin typeface="+mj-lt"/>
        <a:ea typeface="+mj-ea"/>
        <a:cs typeface="+mj-cs"/>
        <a:sym typeface="Helvetica"/>
      </a:defRPr>
    </a:lvl6pPr>
    <a:lvl7pPr marL="0" marR="0" lvl="6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>
        <a:ln>
          <a:noFill/>
        </a:ln>
        <a:solidFill>
          <a:srgbClr val="000000"/>
        </a:solidFill>
        <a:effectLst/>
        <a:latin typeface="+mj-lt"/>
        <a:ea typeface="+mj-ea"/>
        <a:cs typeface="+mj-cs"/>
        <a:sym typeface="Helvetica"/>
      </a:defRPr>
    </a:lvl7pPr>
    <a:lvl8pPr marL="0" marR="0" lvl="7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>
        <a:ln>
          <a:noFill/>
        </a:ln>
        <a:solidFill>
          <a:srgbClr val="000000"/>
        </a:solidFill>
        <a:effectLst/>
        <a:latin typeface="+mj-lt"/>
        <a:ea typeface="+mj-ea"/>
        <a:cs typeface="+mj-cs"/>
        <a:sym typeface="Helvetica"/>
      </a:defRPr>
    </a:lvl8pPr>
    <a:lvl9pPr marL="0" marR="0" lvl="8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>
        <a:ln>
          <a:noFill/>
        </a:ln>
        <a:solidFill>
          <a:srgbClr val="000000"/>
        </a:solidFill>
        <a:effectLst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5" d="100"/>
          <a:sy n="65" d="100"/>
        </p:scale>
        <p:origin x="-79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 noRot="1" noChangeAspect="1"/>
          </p:cNvSpPr>
          <p:nvPr>
            <p:ph type="sldImg"/>
          </p:nvPr>
        </p:nvSpPr>
        <p:spPr>
          <a:xfrm>
            <a:off x="66675" y="746125"/>
            <a:ext cx="6627813" cy="37290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sz="quarter" idx="1"/>
          </p:nvPr>
        </p:nvSpPr>
        <p:spPr>
          <a:xfrm>
            <a:off x="901488" y="4722694"/>
            <a:ext cx="4958187" cy="447413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2352821473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Текст заголовка</a:t>
            </a:r>
          </a:p>
        </p:txBody>
      </p:sp>
      <p:sp>
        <p:nvSpPr>
          <p:cNvPr id="1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5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8473620" y="6221731"/>
            <a:ext cx="263980" cy="2692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3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14.06.22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>
          <a:xfrm>
            <a:off x="11725562" y="6362700"/>
            <a:ext cx="364839" cy="369328"/>
          </a:xfrm>
        </p:spPr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араллелограмм 6"/>
          <p:cNvSpPr/>
          <p:nvPr/>
        </p:nvSpPr>
        <p:spPr>
          <a:xfrm rot="18919285">
            <a:off x="-547867" y="792195"/>
            <a:ext cx="1846767" cy="7687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9017" y="0"/>
                </a:lnTo>
                <a:lnTo>
                  <a:pt x="21600" y="0"/>
                </a:lnTo>
                <a:lnTo>
                  <a:pt x="12583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pic>
        <p:nvPicPr>
          <p:cNvPr id="3" name="Рисунок 9" descr="Рисунок 9"/>
          <p:cNvPicPr>
            <a:picLocks noChangeAspect="1"/>
          </p:cNvPicPr>
          <p:nvPr/>
        </p:nvPicPr>
        <p:blipFill>
          <a:blip r:embed="rId5" cstate="email">
            <a:extLst/>
          </a:blip>
          <a:stretch>
            <a:fillRect/>
          </a:stretch>
        </p:blipFill>
        <p:spPr>
          <a:xfrm>
            <a:off x="10190605" y="258760"/>
            <a:ext cx="1675732" cy="626612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5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746500" y="6362700"/>
            <a:ext cx="343901" cy="358138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>
            <a:lvl1pPr algn="r">
              <a:defRPr>
                <a:solidFill>
                  <a:srgbClr val="FF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1pPr>
      <a:lvl2pPr marL="714375" marR="0" indent="-25717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2pPr>
      <a:lvl3pPr marL="1208314" marR="0" indent="-293914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3pPr>
      <a:lvl4pPr marL="17145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4pPr>
      <a:lvl5pPr marL="21717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5pPr>
      <a:lvl6pPr marL="2514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6pPr>
      <a:lvl7pPr marL="29718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7pPr>
      <a:lvl8pPr marL="34290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8pPr>
      <a:lvl9pPr marL="38862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Заголовок 1"/>
          <p:cNvSpPr txBox="1">
            <a:spLocks noGrp="1"/>
          </p:cNvSpPr>
          <p:nvPr>
            <p:ph type="ctrTitle"/>
          </p:nvPr>
        </p:nvSpPr>
        <p:spPr>
          <a:xfrm>
            <a:off x="1856014" y="3182523"/>
            <a:ext cx="9309101" cy="165254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200"/>
            </a:lvl1pPr>
          </a:lstStyle>
          <a:p>
            <a:pPr algn="ctr"/>
            <a:r>
              <a:rPr lang="ru-RU" dirty="0" smtClean="0"/>
              <a:t>Использованию ресурсного центра </a:t>
            </a:r>
            <a:br>
              <a:rPr lang="ru-RU" dirty="0" smtClean="0"/>
            </a:br>
            <a:r>
              <a:rPr lang="ru-RU" dirty="0" smtClean="0"/>
              <a:t>«Точка роста» в образовательной деятельности МБОУ «</a:t>
            </a:r>
            <a:r>
              <a:rPr lang="ru-RU" dirty="0" err="1" smtClean="0"/>
              <a:t>Гляденская</a:t>
            </a:r>
            <a:r>
              <a:rPr lang="ru-RU" dirty="0" smtClean="0"/>
              <a:t> СОШ»</a:t>
            </a:r>
            <a:endParaRPr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39" name="Параллелограмм 10"/>
          <p:cNvSpPr/>
          <p:nvPr/>
        </p:nvSpPr>
        <p:spPr>
          <a:xfrm rot="18919285">
            <a:off x="-1047360" y="4355574"/>
            <a:ext cx="3536020" cy="1471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9017" y="0"/>
                </a:lnTo>
                <a:lnTo>
                  <a:pt x="21600" y="0"/>
                </a:lnTo>
                <a:lnTo>
                  <a:pt x="12583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95536" y="309337"/>
            <a:ext cx="1080119" cy="94006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403648" y="414787"/>
            <a:ext cx="931379" cy="659384"/>
          </a:xfrm>
          <a:prstGeom prst="rect">
            <a:avLst/>
          </a:prstGeom>
        </p:spPr>
      </p:pic>
      <p:pic>
        <p:nvPicPr>
          <p:cNvPr id="9" name="Рисунок 8" descr="логотип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229100" y="282948"/>
            <a:ext cx="4983480" cy="267563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762733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IMG_3416.JPG"/>
          <p:cNvPicPr>
            <a:picLocks noGrp="1" noChangeAspect="1"/>
          </p:cNvPicPr>
          <p:nvPr>
            <p:ph sz="quarter" idx="1"/>
          </p:nvPr>
        </p:nvPicPr>
        <p:blipFill>
          <a:blip r:embed="rId2" cstate="email"/>
          <a:stretch>
            <a:fillRect/>
          </a:stretch>
        </p:blipFill>
        <p:spPr>
          <a:xfrm>
            <a:off x="812800" y="1931988"/>
            <a:ext cx="5181600" cy="3886200"/>
          </a:xfrm>
        </p:spPr>
      </p:pic>
      <p:pic>
        <p:nvPicPr>
          <p:cNvPr id="6" name="Содержимое 5" descr="4t07SswrKes (1).jpg"/>
          <p:cNvPicPr>
            <a:picLocks noGrp="1" noChangeAspect="1"/>
          </p:cNvPicPr>
          <p:nvPr>
            <p:ph sz="quarter" idx="2"/>
          </p:nvPr>
        </p:nvPicPr>
        <p:blipFill>
          <a:blip r:embed="rId3" cstate="email"/>
          <a:stretch>
            <a:fillRect/>
          </a:stretch>
        </p:blipFill>
        <p:spPr>
          <a:xfrm>
            <a:off x="7093974" y="1266603"/>
            <a:ext cx="3805084" cy="507344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центра образования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4. Обеспечение реализации мер по непрерывному развитию педагогических и управленческих кадров:</a:t>
            </a:r>
          </a:p>
          <a:p>
            <a:r>
              <a:rPr lang="ru-RU" dirty="0" smtClean="0"/>
              <a:t>  повышение квалификации руководителей и педагогов Центра, </a:t>
            </a:r>
          </a:p>
          <a:p>
            <a:r>
              <a:rPr lang="ru-RU" dirty="0" smtClean="0"/>
              <a:t>еженедельный аналитическо-рефлексивный  сбор педагогов, работающих с цифровым оборудованием </a:t>
            </a:r>
            <a:r>
              <a:rPr lang="ru-RU" dirty="0" err="1" smtClean="0"/>
              <a:t>Робиклаб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методические приёмы и особенности организации учебного процесса и внеурочной деятельности  с использованием оборудования центра.</a:t>
            </a:r>
          </a:p>
          <a:p>
            <a:r>
              <a:rPr lang="ru-RU" dirty="0" smtClean="0"/>
              <a:t>Разработка проектов и программ:</a:t>
            </a:r>
          </a:p>
          <a:p>
            <a:pPr>
              <a:buNone/>
            </a:pPr>
            <a:r>
              <a:rPr lang="ru-RU" sz="1600" dirty="0" smtClean="0"/>
              <a:t>«Использование цифрового оборудования для проведения экологического мониторинга территории МБОУ «</a:t>
            </a:r>
            <a:r>
              <a:rPr lang="ru-RU" sz="1600" dirty="0" err="1" smtClean="0"/>
              <a:t>Гляденская</a:t>
            </a:r>
            <a:r>
              <a:rPr lang="ru-RU" sz="1600" dirty="0" smtClean="0"/>
              <a:t> СОШ».</a:t>
            </a:r>
          </a:p>
          <a:p>
            <a:pPr>
              <a:buNone/>
            </a:pPr>
            <a:r>
              <a:rPr lang="ru-RU" sz="1600" dirty="0" smtClean="0"/>
              <a:t> Дополнительная общеобразовательная </a:t>
            </a:r>
            <a:r>
              <a:rPr lang="ru-RU" sz="1600" dirty="0" err="1" smtClean="0"/>
              <a:t>общеразвивающая</a:t>
            </a:r>
            <a:r>
              <a:rPr lang="ru-RU" sz="1600" dirty="0" smtClean="0"/>
              <a:t> программа «Юный эколог».</a:t>
            </a:r>
          </a:p>
          <a:p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Аналитическо-рефлексивный  сбор педагогов, работающих с цифровым оборудованием </a:t>
            </a:r>
            <a:r>
              <a:rPr lang="ru-RU" sz="3200" dirty="0" err="1" smtClean="0"/>
              <a:t>Робиклаб</a:t>
            </a:r>
            <a:endParaRPr lang="ru-RU" sz="3200" dirty="0"/>
          </a:p>
        </p:txBody>
      </p:sp>
      <p:pic>
        <p:nvPicPr>
          <p:cNvPr id="7" name="Содержимое 6" descr="DSC_0144.JPG"/>
          <p:cNvPicPr>
            <a:picLocks noGrp="1" noChangeAspect="1"/>
          </p:cNvPicPr>
          <p:nvPr>
            <p:ph sz="quarter" idx="1"/>
          </p:nvPr>
        </p:nvPicPr>
        <p:blipFill>
          <a:blip r:embed="rId2" cstate="email"/>
          <a:stretch>
            <a:fillRect/>
          </a:stretch>
        </p:blipFill>
        <p:spPr>
          <a:xfrm>
            <a:off x="812800" y="2588694"/>
            <a:ext cx="5181600" cy="2572789"/>
          </a:xfrm>
        </p:spPr>
      </p:pic>
      <p:pic>
        <p:nvPicPr>
          <p:cNvPr id="8" name="Содержимое 7" descr="DSC_0376.JPG"/>
          <p:cNvPicPr>
            <a:picLocks noGrp="1" noChangeAspect="1"/>
          </p:cNvPicPr>
          <p:nvPr>
            <p:ph sz="quarter" idx="2"/>
          </p:nvPr>
        </p:nvPicPr>
        <p:blipFill>
          <a:blip r:embed="rId3" cstate="email"/>
          <a:stretch>
            <a:fillRect/>
          </a:stretch>
        </p:blipFill>
        <p:spPr>
          <a:xfrm>
            <a:off x="6460067" y="2588694"/>
            <a:ext cx="5181600" cy="257278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День науки февраль 2022</a:t>
            </a:r>
            <a:endParaRPr lang="ru-RU" dirty="0"/>
          </a:p>
        </p:txBody>
      </p:sp>
      <p:pic>
        <p:nvPicPr>
          <p:cNvPr id="5" name="Содержимое 4" descr="МА.jpg"/>
          <p:cNvPicPr>
            <a:picLocks noGrp="1" noChangeAspect="1"/>
          </p:cNvPicPr>
          <p:nvPr>
            <p:ph sz="quarter" idx="1"/>
          </p:nvPr>
        </p:nvPicPr>
        <p:blipFill>
          <a:blip r:embed="rId2" cstate="email"/>
          <a:stretch>
            <a:fillRect/>
          </a:stretch>
        </p:blipFill>
        <p:spPr>
          <a:xfrm>
            <a:off x="812800" y="2158683"/>
            <a:ext cx="5181600" cy="3432810"/>
          </a:xfrm>
        </p:spPr>
      </p:pic>
      <p:pic>
        <p:nvPicPr>
          <p:cNvPr id="6" name="Содержимое 5" descr="мирон.jpg"/>
          <p:cNvPicPr>
            <a:picLocks noGrp="1" noChangeAspect="1"/>
          </p:cNvPicPr>
          <p:nvPr>
            <p:ph sz="quarter" idx="2"/>
          </p:nvPr>
        </p:nvPicPr>
        <p:blipFill>
          <a:blip r:embed="rId3" cstate="email"/>
          <a:stretch>
            <a:fillRect/>
          </a:stretch>
        </p:blipFill>
        <p:spPr>
          <a:xfrm>
            <a:off x="6949868" y="1480257"/>
            <a:ext cx="3865360" cy="2560801"/>
          </a:xfrm>
        </p:spPr>
      </p:pic>
      <p:pic>
        <p:nvPicPr>
          <p:cNvPr id="7" name="Рисунок 6" descr="масте кл.Алина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799006" y="3998963"/>
            <a:ext cx="3318387" cy="21984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5.Выполнение школьниками проектно-исследовательских работ.</a:t>
            </a:r>
          </a:p>
          <a:p>
            <a:pPr>
              <a:buNone/>
            </a:pPr>
            <a:r>
              <a:rPr lang="ru-RU" dirty="0" smtClean="0"/>
              <a:t> </a:t>
            </a:r>
          </a:p>
        </p:txBody>
      </p:sp>
      <p:pic>
        <p:nvPicPr>
          <p:cNvPr id="4" name="Рисунок 3" descr="DSC_056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988141" y="2330245"/>
            <a:ext cx="5321854" cy="3524865"/>
          </a:xfrm>
          <a:prstGeom prst="rect">
            <a:avLst/>
          </a:prstGeom>
        </p:spPr>
      </p:pic>
      <p:pic>
        <p:nvPicPr>
          <p:cNvPr id="5" name="Рисунок 4" descr="DSC_0557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489290" y="2551471"/>
            <a:ext cx="5388511" cy="356901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6.Использование инфраструктуры Центра во внеурочное время:</a:t>
            </a:r>
          </a:p>
          <a:p>
            <a:r>
              <a:rPr lang="ru-RU" sz="1400" b="1" i="1" dirty="0" smtClean="0"/>
              <a:t> </a:t>
            </a:r>
            <a:r>
              <a:rPr lang="ru-RU" dirty="0" smtClean="0"/>
              <a:t>общественное пространство для развития общекультурных компетенций и цифровой грамотности ,</a:t>
            </a:r>
          </a:p>
          <a:p>
            <a:r>
              <a:rPr lang="ru-RU" dirty="0" smtClean="0"/>
              <a:t>проектной деятельности, </a:t>
            </a:r>
          </a:p>
          <a:p>
            <a:r>
              <a:rPr lang="ru-RU" dirty="0" smtClean="0"/>
              <a:t>творческой, социальной самореализации детей, педагогов, родительской общественности.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День учебного исследования (сентябрь 2021)</a:t>
            </a:r>
            <a:endParaRPr lang="ru-RU" dirty="0"/>
          </a:p>
        </p:txBody>
      </p:sp>
      <p:pic>
        <p:nvPicPr>
          <p:cNvPr id="8" name="Содержимое 7" descr="ду2.jpg"/>
          <p:cNvPicPr>
            <a:picLocks noGrp="1" noChangeAspect="1"/>
          </p:cNvPicPr>
          <p:nvPr>
            <p:ph sz="quarter" idx="1"/>
          </p:nvPr>
        </p:nvPicPr>
        <p:blipFill>
          <a:blip r:embed="rId2" cstate="email"/>
          <a:stretch>
            <a:fillRect/>
          </a:stretch>
        </p:blipFill>
        <p:spPr>
          <a:xfrm>
            <a:off x="458644" y="1522750"/>
            <a:ext cx="5661937" cy="2813276"/>
          </a:xfrm>
        </p:spPr>
      </p:pic>
      <p:pic>
        <p:nvPicPr>
          <p:cNvPr id="9" name="Содержимое 8" descr="ду 1.jpg"/>
          <p:cNvPicPr>
            <a:picLocks noGrp="1" noChangeAspect="1"/>
          </p:cNvPicPr>
          <p:nvPr>
            <p:ph sz="quarter" idx="2"/>
          </p:nvPr>
        </p:nvPicPr>
        <p:blipFill>
          <a:blip r:embed="rId3" cstate="email"/>
          <a:stretch>
            <a:fillRect/>
          </a:stretch>
        </p:blipFill>
        <p:spPr>
          <a:xfrm>
            <a:off x="5362927" y="2941745"/>
            <a:ext cx="6249243" cy="310509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Содействует  развитию общественного движения школьников, направленного на личностное развитие, социальную активность через проектную деятельность, участие в различных интеллектуальных, творческих и </a:t>
            </a:r>
            <a:r>
              <a:rPr lang="ru-RU" sz="2000" dirty="0" err="1" smtClean="0"/>
              <a:t>общеразвивающих</a:t>
            </a:r>
            <a:r>
              <a:rPr lang="ru-RU" sz="2000" dirty="0" smtClean="0"/>
              <a:t> мероприятиях и  программах</a:t>
            </a:r>
            <a:endParaRPr lang="ru-RU" sz="2000" dirty="0"/>
          </a:p>
        </p:txBody>
      </p:sp>
      <p:pic>
        <p:nvPicPr>
          <p:cNvPr id="5" name="Содержимое 4" descr="квиз.jpg"/>
          <p:cNvPicPr>
            <a:picLocks noGrp="1" noChangeAspect="1"/>
          </p:cNvPicPr>
          <p:nvPr>
            <p:ph sz="quarter" idx="2"/>
          </p:nvPr>
        </p:nvPicPr>
        <p:blipFill>
          <a:blip r:embed="rId2" cstate="email"/>
          <a:stretch>
            <a:fillRect/>
          </a:stretch>
        </p:blipFill>
        <p:spPr>
          <a:xfrm>
            <a:off x="6253060" y="374128"/>
            <a:ext cx="5181600" cy="3432810"/>
          </a:xfrm>
        </p:spPr>
      </p:pic>
      <p:pic>
        <p:nvPicPr>
          <p:cNvPr id="6" name="Содержимое 5" descr="DSC_0608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645742" y="3849329"/>
            <a:ext cx="4148957" cy="27480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Квиз</a:t>
            </a:r>
            <a:r>
              <a:rPr lang="ru-RU" dirty="0" smtClean="0"/>
              <a:t> «Твоя безопасность –в  твоих руках»</a:t>
            </a:r>
            <a:endParaRPr lang="ru-RU" dirty="0"/>
          </a:p>
        </p:txBody>
      </p:sp>
      <p:pic>
        <p:nvPicPr>
          <p:cNvPr id="13" name="Содержимое 12" descr="DSC_0302.JPG"/>
          <p:cNvPicPr>
            <a:picLocks noGrp="1" noChangeAspect="1"/>
          </p:cNvPicPr>
          <p:nvPr>
            <p:ph sz="quarter" idx="1"/>
          </p:nvPr>
        </p:nvPicPr>
        <p:blipFill>
          <a:blip r:embed="rId2" cstate="email"/>
          <a:stretch>
            <a:fillRect/>
          </a:stretch>
        </p:blipFill>
        <p:spPr>
          <a:xfrm>
            <a:off x="812800" y="2588694"/>
            <a:ext cx="5181600" cy="2572789"/>
          </a:xfrm>
        </p:spPr>
      </p:pic>
      <p:pic>
        <p:nvPicPr>
          <p:cNvPr id="10" name="Содержимое 9" descr="DSC_0299.JPG"/>
          <p:cNvPicPr>
            <a:picLocks noGrp="1" noChangeAspect="1"/>
          </p:cNvPicPr>
          <p:nvPr>
            <p:ph sz="quarter" idx="2"/>
          </p:nvPr>
        </p:nvPicPr>
        <p:blipFill>
          <a:blip r:embed="rId3" cstate="email"/>
          <a:stretch>
            <a:fillRect/>
          </a:stretch>
        </p:blipFill>
        <p:spPr>
          <a:xfrm>
            <a:off x="6460067" y="2588694"/>
            <a:ext cx="5181600" cy="257278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Лабораторная работа «</a:t>
            </a:r>
            <a:r>
              <a:rPr lang="ru-RU" dirty="0" err="1" smtClean="0"/>
              <a:t>Универсалиум</a:t>
            </a:r>
            <a:r>
              <a:rPr lang="ru-RU" dirty="0" smtClean="0"/>
              <a:t>» </a:t>
            </a:r>
            <a:endParaRPr lang="ru-RU" dirty="0"/>
          </a:p>
        </p:txBody>
      </p:sp>
      <p:pic>
        <p:nvPicPr>
          <p:cNvPr id="12" name="Содержимое 11" descr="DSC_0354.JPG"/>
          <p:cNvPicPr>
            <a:picLocks noGrp="1" noChangeAspect="1"/>
          </p:cNvPicPr>
          <p:nvPr>
            <p:ph sz="quarter" idx="1"/>
          </p:nvPr>
        </p:nvPicPr>
        <p:blipFill>
          <a:blip r:embed="rId2" cstate="email"/>
          <a:stretch>
            <a:fillRect/>
          </a:stretch>
        </p:blipFill>
        <p:spPr>
          <a:xfrm>
            <a:off x="812800" y="2588694"/>
            <a:ext cx="5181600" cy="2572789"/>
          </a:xfrm>
        </p:spPr>
      </p:pic>
      <p:pic>
        <p:nvPicPr>
          <p:cNvPr id="9" name="Содержимое 8" descr="DSC_0355.JPG"/>
          <p:cNvPicPr>
            <a:picLocks noGrp="1" noChangeAspect="1"/>
          </p:cNvPicPr>
          <p:nvPr>
            <p:ph sz="quarter" idx="2"/>
          </p:nvPr>
        </p:nvPicPr>
        <p:blipFill>
          <a:blip r:embed="rId3" cstate="email"/>
          <a:stretch>
            <a:fillRect/>
          </a:stretch>
        </p:blipFill>
        <p:spPr>
          <a:xfrm>
            <a:off x="6460067" y="2588694"/>
            <a:ext cx="5181600" cy="257278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Центры «Точка роста»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Специальные образовательные центры, создаваемые на базе школ в селах и малых городах в рамках федерального проекта «Современная школа», входящим в национальный проект «Образование». </a:t>
            </a:r>
          </a:p>
          <a:p>
            <a:pPr>
              <a:buNone/>
            </a:pPr>
            <a:r>
              <a:rPr lang="ru-RU" dirty="0" smtClean="0"/>
              <a:t>Их работа направлена на подготовку детей по цифровому, естественнонаучному, техническому и гуманитарному профилям.</a:t>
            </a:r>
            <a:br>
              <a:rPr lang="ru-RU" dirty="0" smtClean="0"/>
            </a:br>
            <a:r>
              <a:rPr lang="ru-RU" dirty="0" smtClean="0"/>
              <a:t>• Использование современных технологий обучения.</a:t>
            </a:r>
            <a:br>
              <a:rPr lang="ru-RU" dirty="0" smtClean="0"/>
            </a:br>
            <a:r>
              <a:rPr lang="ru-RU" dirty="0" smtClean="0"/>
              <a:t>• Использование современного цифрового оборудования.</a:t>
            </a:r>
            <a:br>
              <a:rPr lang="ru-RU" dirty="0" smtClean="0"/>
            </a:br>
            <a:r>
              <a:rPr lang="ru-RU" dirty="0" smtClean="0"/>
              <a:t>• Развитие исследовательских и проектных навыков.</a:t>
            </a:r>
          </a:p>
          <a:p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Предзащита исследовательских работ (декабрь 2021)</a:t>
            </a:r>
            <a:endParaRPr lang="ru-RU" dirty="0"/>
          </a:p>
        </p:txBody>
      </p:sp>
      <p:pic>
        <p:nvPicPr>
          <p:cNvPr id="12" name="Содержимое 11" descr="DSC_0279.JPG"/>
          <p:cNvPicPr>
            <a:picLocks noGrp="1" noChangeAspect="1"/>
          </p:cNvPicPr>
          <p:nvPr>
            <p:ph sz="quarter" idx="1"/>
          </p:nvPr>
        </p:nvPicPr>
        <p:blipFill>
          <a:blip r:embed="rId2" cstate="email"/>
          <a:stretch>
            <a:fillRect/>
          </a:stretch>
        </p:blipFill>
        <p:spPr>
          <a:xfrm>
            <a:off x="812800" y="2588694"/>
            <a:ext cx="5181600" cy="2572789"/>
          </a:xfrm>
        </p:spPr>
      </p:pic>
      <p:pic>
        <p:nvPicPr>
          <p:cNvPr id="10" name="Содержимое 9" descr="DSC_0281.JPG"/>
          <p:cNvPicPr>
            <a:picLocks noGrp="1" noChangeAspect="1"/>
          </p:cNvPicPr>
          <p:nvPr>
            <p:ph sz="quarter" idx="2"/>
          </p:nvPr>
        </p:nvPicPr>
        <p:blipFill>
          <a:blip r:embed="rId3" cstate="email"/>
          <a:stretch>
            <a:fillRect/>
          </a:stretch>
        </p:blipFill>
        <p:spPr>
          <a:xfrm>
            <a:off x="6460067" y="2588694"/>
            <a:ext cx="5181600" cy="257278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Школьная НПК</a:t>
            </a:r>
            <a:endParaRPr lang="ru-RU" dirty="0"/>
          </a:p>
        </p:txBody>
      </p:sp>
      <p:pic>
        <p:nvPicPr>
          <p:cNvPr id="5" name="Содержимое 4" descr="нпк.jpg"/>
          <p:cNvPicPr>
            <a:picLocks noGrp="1" noChangeAspect="1"/>
          </p:cNvPicPr>
          <p:nvPr>
            <p:ph sz="quarter" idx="1"/>
          </p:nvPr>
        </p:nvPicPr>
        <p:blipFill>
          <a:blip r:embed="rId2" cstate="email"/>
          <a:stretch>
            <a:fillRect/>
          </a:stretch>
        </p:blipFill>
        <p:spPr>
          <a:xfrm>
            <a:off x="812800" y="2158683"/>
            <a:ext cx="5181600" cy="3432810"/>
          </a:xfrm>
        </p:spPr>
      </p:pic>
      <p:pic>
        <p:nvPicPr>
          <p:cNvPr id="6" name="Содержимое 5" descr="НПК Ант.jpg"/>
          <p:cNvPicPr>
            <a:picLocks noGrp="1" noChangeAspect="1"/>
          </p:cNvPicPr>
          <p:nvPr>
            <p:ph sz="quarter" idx="2"/>
          </p:nvPr>
        </p:nvPicPr>
        <p:blipFill>
          <a:blip r:embed="rId3" cstate="email"/>
          <a:stretch>
            <a:fillRect/>
          </a:stretch>
        </p:blipFill>
        <p:spPr>
          <a:xfrm>
            <a:off x="6459538" y="2158683"/>
            <a:ext cx="5181600" cy="34328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ru-RU" dirty="0" smtClean="0"/>
              <a:t>Цели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1" y="1600200"/>
            <a:ext cx="11055351" cy="2116138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Совершенствование условий.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Расширение возможностей.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Практическая отработка  учебного </a:t>
            </a:r>
            <a:r>
              <a:rPr lang="ru-RU" sz="2000" dirty="0">
                <a:solidFill>
                  <a:schemeClr val="tx1"/>
                </a:solidFill>
              </a:rPr>
              <a:t>материала по учебным предметам «Физика», «Химия», «Биология</a:t>
            </a:r>
            <a:r>
              <a:rPr lang="ru-RU" sz="2000" dirty="0" smtClean="0">
                <a:solidFill>
                  <a:schemeClr val="tx1"/>
                </a:solidFill>
              </a:rPr>
              <a:t>».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Повышение охвата обучающихся.</a:t>
            </a:r>
          </a:p>
          <a:p>
            <a:pPr>
              <a:defRPr/>
            </a:pP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0962" name="Picture 2" descr="F:\Образование\ТОЧКА РОСТА\Фото. Точка роста\laIyInY-zP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45128" y="3429000"/>
            <a:ext cx="5697915" cy="31683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2" descr="C:\Users\777\Desktop\i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937751" y="-179388"/>
            <a:ext cx="2728383" cy="1885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428625"/>
            <a:ext cx="10972800" cy="1056159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dirty="0"/>
              <a:t>Центр образования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естественно-научной </a:t>
            </a:r>
            <a:r>
              <a:rPr lang="ru-RU" sz="2000" dirty="0"/>
              <a:t>и технологической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направленностей </a:t>
            </a:r>
            <a:r>
              <a:rPr lang="ru-RU" sz="2000" dirty="0"/>
              <a:t>«Точка роста</a:t>
            </a:r>
            <a:r>
              <a:rPr lang="ru-RU" sz="2000" dirty="0" smtClean="0"/>
              <a:t>»</a:t>
            </a:r>
            <a:br>
              <a:rPr lang="ru-RU" sz="2000" dirty="0" smtClean="0"/>
            </a:br>
            <a:r>
              <a:rPr lang="ru-RU" sz="2000" dirty="0" smtClean="0"/>
              <a:t>в МБОУ «</a:t>
            </a:r>
            <a:r>
              <a:rPr lang="ru-RU" sz="2000" dirty="0" err="1" smtClean="0"/>
              <a:t>Гляденская</a:t>
            </a:r>
            <a:r>
              <a:rPr lang="ru-RU" sz="2000" dirty="0" smtClean="0"/>
              <a:t> СОШ»</a:t>
            </a:r>
            <a:endParaRPr lang="ru-RU" sz="2000" dirty="0"/>
          </a:p>
        </p:txBody>
      </p:sp>
      <p:pic>
        <p:nvPicPr>
          <p:cNvPr id="4099" name="Picture 2" descr="C:\Users\777\Desktop\i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969500" y="-171450"/>
            <a:ext cx="2728384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4" name="Picture 2" descr="C:\Users\777\Desktop\PHOTO-2021-08-23-12-01-42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23391" y="1678885"/>
            <a:ext cx="5182175" cy="2914973"/>
          </a:xfrm>
          <a:effectLst>
            <a:softEdge rad="112500"/>
          </a:effectLst>
        </p:spPr>
      </p:pic>
      <p:pic>
        <p:nvPicPr>
          <p:cNvPr id="28675" name="Picture 3" descr="C:\Users\777\Desktop\PHOTO-2021-08-23-12-01-4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80044" y="1685704"/>
            <a:ext cx="5119665" cy="28798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19667" y="4724401"/>
            <a:ext cx="10879667" cy="14779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Качественное общее образование: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b="1" dirty="0"/>
              <a:t>химия,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b="1" dirty="0"/>
              <a:t>физика,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b="1" dirty="0"/>
              <a:t>биология,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ru-RU" b="1" dirty="0"/>
              <a:t>робототехника.</a:t>
            </a:r>
          </a:p>
        </p:txBody>
      </p:sp>
      <p:pic>
        <p:nvPicPr>
          <p:cNvPr id="4103" name="Picture 2" descr="C:\Users\777\Desktop\i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937751" y="-179388"/>
            <a:ext cx="2728383" cy="1885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Ресурсное оснащение </a:t>
            </a:r>
            <a:br>
              <a:rPr lang="ru-RU" dirty="0" smtClean="0"/>
            </a:br>
            <a:r>
              <a:rPr lang="ru-RU" sz="2200" b="0" dirty="0" smtClean="0"/>
              <a:t>(профильный комплект оборудования)</a:t>
            </a:r>
            <a:endParaRPr lang="ru-RU" sz="2200" b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dirty="0" smtClean="0"/>
              <a:t>Цифровая лаборатория по биологии (3 штуки),</a:t>
            </a:r>
          </a:p>
          <a:p>
            <a:pPr lvl="0"/>
            <a:r>
              <a:rPr lang="ru-RU" dirty="0" smtClean="0"/>
              <a:t>Цифровая лаборатория по химии (3 штуки),</a:t>
            </a:r>
          </a:p>
          <a:p>
            <a:pPr lvl="0"/>
            <a:r>
              <a:rPr lang="ru-RU" dirty="0" smtClean="0"/>
              <a:t>Цифровая лаборатория по физике (6 штук),</a:t>
            </a:r>
          </a:p>
          <a:p>
            <a:pPr lvl="0"/>
            <a:r>
              <a:rPr lang="ru-RU" dirty="0" smtClean="0"/>
              <a:t>Комплекты оборудования для ученических опытов (физика, химия, биология),</a:t>
            </a:r>
          </a:p>
          <a:p>
            <a:pPr lvl="0"/>
            <a:r>
              <a:rPr lang="ru-RU" dirty="0" smtClean="0"/>
              <a:t>Ноутбуки (3 штуки),</a:t>
            </a:r>
          </a:p>
          <a:p>
            <a:pPr lvl="0"/>
            <a:r>
              <a:rPr lang="ru-RU" dirty="0" smtClean="0"/>
              <a:t>Многофункциональное устройство (функции печати, копирования и сканирования) (1 штука),</a:t>
            </a:r>
          </a:p>
          <a:p>
            <a:pPr lvl="0"/>
            <a:r>
              <a:rPr lang="ru-RU" dirty="0" smtClean="0"/>
              <a:t>Цифровой микроскоп (1 штука).</a:t>
            </a:r>
          </a:p>
          <a:p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DSC_100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899653" y="309717"/>
            <a:ext cx="4336026" cy="2871914"/>
          </a:xfrm>
          <a:prstGeom prst="rect">
            <a:avLst/>
          </a:prstGeom>
        </p:spPr>
      </p:pic>
      <p:pic>
        <p:nvPicPr>
          <p:cNvPr id="5" name="Рисунок 4" descr="DSC_100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061588" y="751020"/>
            <a:ext cx="4277031" cy="2832838"/>
          </a:xfrm>
          <a:prstGeom prst="rect">
            <a:avLst/>
          </a:prstGeom>
        </p:spPr>
      </p:pic>
      <p:pic>
        <p:nvPicPr>
          <p:cNvPr id="6" name="Рисунок 5" descr="DSC_1002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914400" y="3229898"/>
            <a:ext cx="4408899" cy="2920180"/>
          </a:xfrm>
          <a:prstGeom prst="rect">
            <a:avLst/>
          </a:prstGeom>
        </p:spPr>
      </p:pic>
      <p:pic>
        <p:nvPicPr>
          <p:cNvPr id="7" name="Рисунок 6" descr="DSC_1005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6209071" y="3857277"/>
            <a:ext cx="4203289" cy="2783997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Функции центра образования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1.Участие в реализации основных общеобразовательных программ в части предметных областей «Химия», «Физика», «Биология», «Индивидуальный проект».</a:t>
            </a:r>
          </a:p>
          <a:p>
            <a:pPr>
              <a:buNone/>
            </a:pPr>
            <a:r>
              <a:rPr lang="ru-RU" dirty="0" smtClean="0"/>
              <a:t>2.Реализация </a:t>
            </a:r>
            <a:r>
              <a:rPr lang="ru-RU" dirty="0" err="1" smtClean="0"/>
              <a:t>разноуровневых</a:t>
            </a:r>
            <a:r>
              <a:rPr lang="ru-RU" dirty="0" smtClean="0"/>
              <a:t> дополнительных общеобразовательных программ:</a:t>
            </a:r>
          </a:p>
          <a:p>
            <a:r>
              <a:rPr lang="ru-RU" dirty="0" smtClean="0"/>
              <a:t>«Робототехника»,</a:t>
            </a:r>
          </a:p>
          <a:p>
            <a:r>
              <a:rPr lang="ru-RU" dirty="0" smtClean="0"/>
              <a:t>«Практическая биология» - 5-6 классы.</a:t>
            </a:r>
          </a:p>
          <a:p>
            <a:pPr>
              <a:buNone/>
            </a:pPr>
            <a:r>
              <a:rPr lang="ru-RU" dirty="0" smtClean="0"/>
              <a:t>. Реализация программ в рамках внеурочной деятельности обучающихся:</a:t>
            </a:r>
          </a:p>
          <a:p>
            <a:r>
              <a:rPr lang="ru-RU" dirty="0" smtClean="0"/>
              <a:t>"Экологический практикум"</a:t>
            </a:r>
          </a:p>
          <a:p>
            <a:r>
              <a:rPr lang="ru-RU" dirty="0" smtClean="0"/>
              <a:t>Курс внеурочной деятельности «Практическая физика», </a:t>
            </a:r>
          </a:p>
          <a:p>
            <a:r>
              <a:rPr lang="ru-RU" dirty="0" smtClean="0"/>
              <a:t>Внеурочная деятельность "Практическая биология" - 8-е классы.</a:t>
            </a:r>
            <a:endParaRPr lang="ru-RU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Занятия в рамках  ДО «Робототехника»</a:t>
            </a:r>
            <a:endParaRPr lang="ru-RU" dirty="0"/>
          </a:p>
        </p:txBody>
      </p:sp>
      <p:pic>
        <p:nvPicPr>
          <p:cNvPr id="7" name="Содержимое 6" descr="sLVarUYc45A.jpg"/>
          <p:cNvPicPr>
            <a:picLocks noGrp="1" noChangeAspect="1"/>
          </p:cNvPicPr>
          <p:nvPr>
            <p:ph sz="quarter" idx="1"/>
          </p:nvPr>
        </p:nvPicPr>
        <p:blipFill>
          <a:blip r:embed="rId2" cstate="email"/>
          <a:stretch>
            <a:fillRect/>
          </a:stretch>
        </p:blipFill>
        <p:spPr>
          <a:xfrm>
            <a:off x="1117600" y="1589088"/>
            <a:ext cx="4572000" cy="4572000"/>
          </a:xfrm>
        </p:spPr>
      </p:pic>
      <p:pic>
        <p:nvPicPr>
          <p:cNvPr id="8" name="Содержимое 7" descr="T9Void5MBrA.jpg"/>
          <p:cNvPicPr>
            <a:picLocks noGrp="1" noChangeAspect="1"/>
          </p:cNvPicPr>
          <p:nvPr>
            <p:ph sz="quarter" idx="2"/>
          </p:nvPr>
        </p:nvPicPr>
        <p:blipFill>
          <a:blip r:embed="rId3" cstate="email"/>
          <a:stretch>
            <a:fillRect/>
          </a:stretch>
        </p:blipFill>
        <p:spPr>
          <a:xfrm>
            <a:off x="6764867" y="1589088"/>
            <a:ext cx="4572000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Интегрированное занятие по физике и экологии в рамках внеурочной деятельности</a:t>
            </a:r>
            <a:endParaRPr lang="ru-RU" dirty="0"/>
          </a:p>
        </p:txBody>
      </p:sp>
      <p:pic>
        <p:nvPicPr>
          <p:cNvPr id="9" name="Содержимое 8" descr="2.jpg"/>
          <p:cNvPicPr>
            <a:picLocks noGrp="1" noChangeAspect="1"/>
          </p:cNvPicPr>
          <p:nvPr>
            <p:ph sz="quarter" idx="1"/>
          </p:nvPr>
        </p:nvPicPr>
        <p:blipFill>
          <a:blip r:embed="rId2" cstate="email"/>
          <a:stretch>
            <a:fillRect/>
          </a:stretch>
        </p:blipFill>
        <p:spPr>
          <a:xfrm>
            <a:off x="1613593" y="2083696"/>
            <a:ext cx="3580015" cy="3582785"/>
          </a:xfrm>
        </p:spPr>
      </p:pic>
      <p:pic>
        <p:nvPicPr>
          <p:cNvPr id="12" name="Содержимое 11" descr="me78Dq-hm5U.jpg"/>
          <p:cNvPicPr>
            <a:picLocks noGrp="1" noChangeAspect="1"/>
          </p:cNvPicPr>
          <p:nvPr>
            <p:ph sz="quarter" idx="2"/>
          </p:nvPr>
        </p:nvPicPr>
        <p:blipFill>
          <a:blip r:embed="rId3" cstate="email"/>
          <a:stretch>
            <a:fillRect/>
          </a:stretch>
        </p:blipFill>
        <p:spPr>
          <a:xfrm>
            <a:off x="7260859" y="2083696"/>
            <a:ext cx="3580015" cy="358278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433</Words>
  <Application>Microsoft Office PowerPoint</Application>
  <PresentationFormat>Произвольный</PresentationFormat>
  <Paragraphs>56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Использованию ресурсного центра  «Точка роста» в образовательной деятельности МБОУ «Гляденская СОШ»</vt:lpstr>
      <vt:lpstr>Центры «Точка роста»</vt:lpstr>
      <vt:lpstr>Цели</vt:lpstr>
      <vt:lpstr>Центр образования  естественно-научной и технологической  направленностей «Точка роста» в МБОУ «Гляденская СОШ»</vt:lpstr>
      <vt:lpstr>Ресурсное оснащение  (профильный комплект оборудования)</vt:lpstr>
      <vt:lpstr>Слайд 6</vt:lpstr>
      <vt:lpstr>Функции центра образования</vt:lpstr>
      <vt:lpstr>Занятия в рамках  ДО «Робототехника»</vt:lpstr>
      <vt:lpstr>Интегрированное занятие по физике и экологии в рамках внеурочной деятельности</vt:lpstr>
      <vt:lpstr>Слайд 10</vt:lpstr>
      <vt:lpstr>Функции центра образования</vt:lpstr>
      <vt:lpstr>Аналитическо-рефлексивный  сбор педагогов, работающих с цифровым оборудованием Робиклаб</vt:lpstr>
      <vt:lpstr>День науки февраль 2022</vt:lpstr>
      <vt:lpstr>Слайд 14</vt:lpstr>
      <vt:lpstr>Слайд 15</vt:lpstr>
      <vt:lpstr>День учебного исследования (сентябрь 2021)</vt:lpstr>
      <vt:lpstr>Слайд 17</vt:lpstr>
      <vt:lpstr>Квиз «Твоя безопасность –в  твоих руках»</vt:lpstr>
      <vt:lpstr>Лабораторная работа «Универсалиум» </vt:lpstr>
      <vt:lpstr>Предзащита исследовательских работ (декабрь 2021)</vt:lpstr>
      <vt:lpstr>Школьная НПК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по созданию Центров образования цифрового и гуманитарного профилей «Точка роста» в 2020 году</dc:title>
  <dc:creator>Котова Ирина Алексеевна</dc:creator>
  <cp:lastModifiedBy>Informatika</cp:lastModifiedBy>
  <cp:revision>32</cp:revision>
  <cp:lastPrinted>2020-04-28T08:28:56Z</cp:lastPrinted>
  <dcterms:modified xsi:type="dcterms:W3CDTF">2022-06-14T12:36:04Z</dcterms:modified>
</cp:coreProperties>
</file>